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 id="2147483827" r:id="rId10"/>
  </p:sldMasterIdLst>
  <p:notesMasterIdLst>
    <p:notesMasterId r:id="rId19"/>
  </p:notesMasterIdLst>
  <p:handoutMasterIdLst>
    <p:handoutMasterId r:id="rId20"/>
  </p:handoutMasterIdLst>
  <p:sldIdLst>
    <p:sldId id="306" r:id="rId11"/>
    <p:sldId id="359" r:id="rId12"/>
    <p:sldId id="356" r:id="rId13"/>
    <p:sldId id="360" r:id="rId14"/>
    <p:sldId id="363" r:id="rId15"/>
    <p:sldId id="364" r:id="rId16"/>
    <p:sldId id="352" r:id="rId17"/>
    <p:sldId id="357" r:id="rId18"/>
  </p:sldIdLst>
  <p:sldSz cx="9144000" cy="5143500" type="screen16x9"/>
  <p:notesSz cx="6858000" cy="9144000"/>
  <p:custDataLst>
    <p:tags r:id="rId21"/>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NP" lastIdx="4" clrIdx="7">
    <p:extLst>
      <p:ext uri="{19B8F6BF-5375-455C-9EA6-DF929625EA0E}">
        <p15:presenceInfo xmlns:p15="http://schemas.microsoft.com/office/powerpoint/2012/main" userId="Stine Nørtoft Popp" providerId="None"/>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8" name="Vincent Rudnicki" initials="VR" lastIdx="1" clrIdx="8">
    <p:extLst>
      <p:ext uri="{19B8F6BF-5375-455C-9EA6-DF929625EA0E}">
        <p15:presenceInfo xmlns:p15="http://schemas.microsoft.com/office/powerpoint/2012/main" userId="S-1-5-21-2100284113-1573851820-878952375-328386"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9" name="Cecilie Bjørk Thomsen" initials="CBT" lastIdx="1" clrIdx="9">
    <p:extLst>
      <p:ext uri="{19B8F6BF-5375-455C-9EA6-DF929625EA0E}">
        <p15:presenceInfo xmlns:p15="http://schemas.microsoft.com/office/powerpoint/2012/main" userId="S-1-5-21-2100284113-1573851820-878952375-5652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10" name="Christian Hjelm Dybro" initials="CHD" lastIdx="1" clrIdx="10">
    <p:extLst>
      <p:ext uri="{19B8F6BF-5375-455C-9EA6-DF929625EA0E}">
        <p15:presenceInfo xmlns:p15="http://schemas.microsoft.com/office/powerpoint/2012/main" userId="S-1-5-21-2100284113-1573851820-878952375-166911"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22" clrIdx="5">
    <p:extLst>
      <p:ext uri="{19B8F6BF-5375-455C-9EA6-DF929625EA0E}">
        <p15:presenceInfo xmlns:p15="http://schemas.microsoft.com/office/powerpoint/2012/main" userId="S-1-5-21-2100284113-1573851820-878952375-391526" providerId="AD"/>
      </p:ext>
    </p:extLst>
  </p:cmAuthor>
  <p:cmAuthor id="6" name="Jakob Hviid" initials="JH" lastIdx="2" clrIdx="6">
    <p:extLst>
      <p:ext uri="{19B8F6BF-5375-455C-9EA6-DF929625EA0E}">
        <p15:presenceInfo xmlns:p15="http://schemas.microsoft.com/office/powerpoint/2012/main" userId="S-1-5-21-2100284113-1573851820-878952375-578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DE1"/>
    <a:srgbClr val="E7EFF1"/>
    <a:srgbClr val="00B050"/>
    <a:srgbClr val="D9D9D9"/>
    <a:srgbClr val="145F65"/>
    <a:srgbClr val="FFFFFF"/>
    <a:srgbClr val="5CB4BC"/>
    <a:srgbClr val="40A6B1"/>
    <a:srgbClr val="0097A7"/>
    <a:srgbClr val="E3F2F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74419" autoAdjust="0"/>
  </p:normalViewPr>
  <p:slideViewPr>
    <p:cSldViewPr>
      <p:cViewPr varScale="1">
        <p:scale>
          <a:sx n="146" d="100"/>
          <a:sy n="146" d="100"/>
        </p:scale>
        <p:origin x="516" y="114"/>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16-09-2025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16-09-2025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september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8004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63883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0874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84269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oleObject" Target="../embeddings/oleObject10.bin"/><Relationship Id="rId5" Type="http://schemas.openxmlformats.org/officeDocument/2006/relationships/tags" Target="../tags/tag11.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7.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6.xml"/><Relationship Id="rId7" Type="http://schemas.openxmlformats.org/officeDocument/2006/relationships/tags" Target="../tags/tag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31.xml"/><Relationship Id="rId7" Type="http://schemas.openxmlformats.org/officeDocument/2006/relationships/tags" Target="../tags/tag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6" progId="TCLayout.ActiveDocument.1">
                  <p:embed/>
                </p:oleObj>
              </mc:Choice>
              <mc:Fallback>
                <p:oleObj name="think-cell Slide" r:id="rId9" imgW="347" imgH="34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70668181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3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3"/>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16. september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cerius.dk/om-os/data-om-elnettet/dit-lokale-elforbru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tags" Target="../tags/tag128.xml"/><Relationship Id="rId21" Type="http://schemas.openxmlformats.org/officeDocument/2006/relationships/tags" Target="../tags/tag32.xml"/><Relationship Id="rId42" Type="http://schemas.openxmlformats.org/officeDocument/2006/relationships/tags" Target="../tags/tag53.xml"/><Relationship Id="rId63" Type="http://schemas.openxmlformats.org/officeDocument/2006/relationships/tags" Target="../tags/tag74.xml"/><Relationship Id="rId84" Type="http://schemas.openxmlformats.org/officeDocument/2006/relationships/tags" Target="../tags/tag95.xml"/><Relationship Id="rId16" Type="http://schemas.openxmlformats.org/officeDocument/2006/relationships/tags" Target="../tags/tag27.xml"/><Relationship Id="rId107" Type="http://schemas.openxmlformats.org/officeDocument/2006/relationships/tags" Target="../tags/tag118.xml"/><Relationship Id="rId11" Type="http://schemas.openxmlformats.org/officeDocument/2006/relationships/tags" Target="../tags/tag22.xml"/><Relationship Id="rId32" Type="http://schemas.openxmlformats.org/officeDocument/2006/relationships/tags" Target="../tags/tag43.xml"/><Relationship Id="rId37" Type="http://schemas.openxmlformats.org/officeDocument/2006/relationships/tags" Target="../tags/tag48.xml"/><Relationship Id="rId53" Type="http://schemas.openxmlformats.org/officeDocument/2006/relationships/tags" Target="../tags/tag64.xml"/><Relationship Id="rId58" Type="http://schemas.openxmlformats.org/officeDocument/2006/relationships/tags" Target="../tags/tag69.xml"/><Relationship Id="rId74" Type="http://schemas.openxmlformats.org/officeDocument/2006/relationships/tags" Target="../tags/tag85.xml"/><Relationship Id="rId79" Type="http://schemas.openxmlformats.org/officeDocument/2006/relationships/tags" Target="../tags/tag90.xml"/><Relationship Id="rId102" Type="http://schemas.openxmlformats.org/officeDocument/2006/relationships/tags" Target="../tags/tag113.xml"/><Relationship Id="rId123" Type="http://schemas.openxmlformats.org/officeDocument/2006/relationships/tags" Target="../tags/tag134.xml"/><Relationship Id="rId128" Type="http://schemas.openxmlformats.org/officeDocument/2006/relationships/tags" Target="../tags/tag139.xml"/><Relationship Id="rId5" Type="http://schemas.openxmlformats.org/officeDocument/2006/relationships/tags" Target="../tags/tag16.xml"/><Relationship Id="rId90" Type="http://schemas.openxmlformats.org/officeDocument/2006/relationships/tags" Target="../tags/tag101.xml"/><Relationship Id="rId95" Type="http://schemas.openxmlformats.org/officeDocument/2006/relationships/tags" Target="../tags/tag106.xml"/><Relationship Id="rId22" Type="http://schemas.openxmlformats.org/officeDocument/2006/relationships/tags" Target="../tags/tag33.xml"/><Relationship Id="rId27" Type="http://schemas.openxmlformats.org/officeDocument/2006/relationships/tags" Target="../tags/tag38.xml"/><Relationship Id="rId43" Type="http://schemas.openxmlformats.org/officeDocument/2006/relationships/tags" Target="../tags/tag54.xml"/><Relationship Id="rId48" Type="http://schemas.openxmlformats.org/officeDocument/2006/relationships/tags" Target="../tags/tag59.xml"/><Relationship Id="rId64" Type="http://schemas.openxmlformats.org/officeDocument/2006/relationships/tags" Target="../tags/tag75.xml"/><Relationship Id="rId69" Type="http://schemas.openxmlformats.org/officeDocument/2006/relationships/tags" Target="../tags/tag80.xml"/><Relationship Id="rId113" Type="http://schemas.openxmlformats.org/officeDocument/2006/relationships/tags" Target="../tags/tag124.xml"/><Relationship Id="rId118" Type="http://schemas.openxmlformats.org/officeDocument/2006/relationships/tags" Target="../tags/tag129.xml"/><Relationship Id="rId134" Type="http://schemas.openxmlformats.org/officeDocument/2006/relationships/image" Target="../media/image13.emf"/><Relationship Id="rId80" Type="http://schemas.openxmlformats.org/officeDocument/2006/relationships/tags" Target="../tags/tag91.xml"/><Relationship Id="rId85" Type="http://schemas.openxmlformats.org/officeDocument/2006/relationships/tags" Target="../tags/tag96.xml"/><Relationship Id="rId12" Type="http://schemas.openxmlformats.org/officeDocument/2006/relationships/tags" Target="../tags/tag23.xml"/><Relationship Id="rId17" Type="http://schemas.openxmlformats.org/officeDocument/2006/relationships/tags" Target="../tags/tag28.xml"/><Relationship Id="rId33" Type="http://schemas.openxmlformats.org/officeDocument/2006/relationships/tags" Target="../tags/tag44.xml"/><Relationship Id="rId38" Type="http://schemas.openxmlformats.org/officeDocument/2006/relationships/tags" Target="../tags/tag49.xml"/><Relationship Id="rId59" Type="http://schemas.openxmlformats.org/officeDocument/2006/relationships/tags" Target="../tags/tag70.xml"/><Relationship Id="rId103" Type="http://schemas.openxmlformats.org/officeDocument/2006/relationships/tags" Target="../tags/tag114.xml"/><Relationship Id="rId108" Type="http://schemas.openxmlformats.org/officeDocument/2006/relationships/tags" Target="../tags/tag119.xml"/><Relationship Id="rId124" Type="http://schemas.openxmlformats.org/officeDocument/2006/relationships/tags" Target="../tags/tag135.xml"/><Relationship Id="rId129" Type="http://schemas.openxmlformats.org/officeDocument/2006/relationships/tags" Target="../tags/tag140.xml"/><Relationship Id="rId54" Type="http://schemas.openxmlformats.org/officeDocument/2006/relationships/tags" Target="../tags/tag65.xml"/><Relationship Id="rId70" Type="http://schemas.openxmlformats.org/officeDocument/2006/relationships/tags" Target="../tags/tag81.xml"/><Relationship Id="rId75" Type="http://schemas.openxmlformats.org/officeDocument/2006/relationships/tags" Target="../tags/tag86.xml"/><Relationship Id="rId91" Type="http://schemas.openxmlformats.org/officeDocument/2006/relationships/tags" Target="../tags/tag102.xml"/><Relationship Id="rId96" Type="http://schemas.openxmlformats.org/officeDocument/2006/relationships/tags" Target="../tags/tag107.xml"/><Relationship Id="rId1" Type="http://schemas.openxmlformats.org/officeDocument/2006/relationships/tags" Target="../tags/tag12.xml"/><Relationship Id="rId6" Type="http://schemas.openxmlformats.org/officeDocument/2006/relationships/tags" Target="../tags/tag17.xml"/><Relationship Id="rId23" Type="http://schemas.openxmlformats.org/officeDocument/2006/relationships/tags" Target="../tags/tag34.xml"/><Relationship Id="rId28" Type="http://schemas.openxmlformats.org/officeDocument/2006/relationships/tags" Target="../tags/tag39.xml"/><Relationship Id="rId49" Type="http://schemas.openxmlformats.org/officeDocument/2006/relationships/tags" Target="../tags/tag60.xml"/><Relationship Id="rId114" Type="http://schemas.openxmlformats.org/officeDocument/2006/relationships/tags" Target="../tags/tag125.xml"/><Relationship Id="rId119" Type="http://schemas.openxmlformats.org/officeDocument/2006/relationships/tags" Target="../tags/tag130.xml"/><Relationship Id="rId44" Type="http://schemas.openxmlformats.org/officeDocument/2006/relationships/tags" Target="../tags/tag55.xml"/><Relationship Id="rId60" Type="http://schemas.openxmlformats.org/officeDocument/2006/relationships/tags" Target="../tags/tag71.xml"/><Relationship Id="rId65" Type="http://schemas.openxmlformats.org/officeDocument/2006/relationships/tags" Target="../tags/tag76.xml"/><Relationship Id="rId81" Type="http://schemas.openxmlformats.org/officeDocument/2006/relationships/tags" Target="../tags/tag92.xml"/><Relationship Id="rId86" Type="http://schemas.openxmlformats.org/officeDocument/2006/relationships/tags" Target="../tags/tag97.xml"/><Relationship Id="rId130" Type="http://schemas.openxmlformats.org/officeDocument/2006/relationships/tags" Target="../tags/tag141.xml"/><Relationship Id="rId13" Type="http://schemas.openxmlformats.org/officeDocument/2006/relationships/tags" Target="../tags/tag24.xml"/><Relationship Id="rId18" Type="http://schemas.openxmlformats.org/officeDocument/2006/relationships/tags" Target="../tags/tag29.xml"/><Relationship Id="rId39" Type="http://schemas.openxmlformats.org/officeDocument/2006/relationships/tags" Target="../tags/tag50.xml"/><Relationship Id="rId109" Type="http://schemas.openxmlformats.org/officeDocument/2006/relationships/tags" Target="../tags/tag120.xml"/><Relationship Id="rId34" Type="http://schemas.openxmlformats.org/officeDocument/2006/relationships/tags" Target="../tags/tag45.xml"/><Relationship Id="rId50" Type="http://schemas.openxmlformats.org/officeDocument/2006/relationships/tags" Target="../tags/tag61.xml"/><Relationship Id="rId55" Type="http://schemas.openxmlformats.org/officeDocument/2006/relationships/tags" Target="../tags/tag66.xml"/><Relationship Id="rId76" Type="http://schemas.openxmlformats.org/officeDocument/2006/relationships/tags" Target="../tags/tag87.xml"/><Relationship Id="rId97" Type="http://schemas.openxmlformats.org/officeDocument/2006/relationships/tags" Target="../tags/tag108.xml"/><Relationship Id="rId104" Type="http://schemas.openxmlformats.org/officeDocument/2006/relationships/tags" Target="../tags/tag115.xml"/><Relationship Id="rId120" Type="http://schemas.openxmlformats.org/officeDocument/2006/relationships/tags" Target="../tags/tag131.xml"/><Relationship Id="rId125" Type="http://schemas.openxmlformats.org/officeDocument/2006/relationships/tags" Target="../tags/tag136.xml"/><Relationship Id="rId7" Type="http://schemas.openxmlformats.org/officeDocument/2006/relationships/tags" Target="../tags/tag18.xml"/><Relationship Id="rId71" Type="http://schemas.openxmlformats.org/officeDocument/2006/relationships/tags" Target="../tags/tag82.xml"/><Relationship Id="rId92" Type="http://schemas.openxmlformats.org/officeDocument/2006/relationships/tags" Target="../tags/tag103.xml"/><Relationship Id="rId2" Type="http://schemas.openxmlformats.org/officeDocument/2006/relationships/tags" Target="../tags/tag13.xml"/><Relationship Id="rId29" Type="http://schemas.openxmlformats.org/officeDocument/2006/relationships/tags" Target="../tags/tag40.xml"/><Relationship Id="rId24" Type="http://schemas.openxmlformats.org/officeDocument/2006/relationships/tags" Target="../tags/tag35.xml"/><Relationship Id="rId40" Type="http://schemas.openxmlformats.org/officeDocument/2006/relationships/tags" Target="../tags/tag51.xml"/><Relationship Id="rId45" Type="http://schemas.openxmlformats.org/officeDocument/2006/relationships/tags" Target="../tags/tag56.xml"/><Relationship Id="rId66" Type="http://schemas.openxmlformats.org/officeDocument/2006/relationships/tags" Target="../tags/tag77.xml"/><Relationship Id="rId87" Type="http://schemas.openxmlformats.org/officeDocument/2006/relationships/tags" Target="../tags/tag98.xml"/><Relationship Id="rId110" Type="http://schemas.openxmlformats.org/officeDocument/2006/relationships/tags" Target="../tags/tag121.xml"/><Relationship Id="rId115" Type="http://schemas.openxmlformats.org/officeDocument/2006/relationships/tags" Target="../tags/tag126.xml"/><Relationship Id="rId131" Type="http://schemas.openxmlformats.org/officeDocument/2006/relationships/tags" Target="../tags/tag142.xml"/><Relationship Id="rId61" Type="http://schemas.openxmlformats.org/officeDocument/2006/relationships/tags" Target="../tags/tag72.xml"/><Relationship Id="rId82" Type="http://schemas.openxmlformats.org/officeDocument/2006/relationships/tags" Target="../tags/tag93.xml"/><Relationship Id="rId19" Type="http://schemas.openxmlformats.org/officeDocument/2006/relationships/tags" Target="../tags/tag30.xml"/><Relationship Id="rId14" Type="http://schemas.openxmlformats.org/officeDocument/2006/relationships/tags" Target="../tags/tag25.xml"/><Relationship Id="rId30" Type="http://schemas.openxmlformats.org/officeDocument/2006/relationships/tags" Target="../tags/tag41.xml"/><Relationship Id="rId35" Type="http://schemas.openxmlformats.org/officeDocument/2006/relationships/tags" Target="../tags/tag46.xml"/><Relationship Id="rId56" Type="http://schemas.openxmlformats.org/officeDocument/2006/relationships/tags" Target="../tags/tag67.xml"/><Relationship Id="rId77" Type="http://schemas.openxmlformats.org/officeDocument/2006/relationships/tags" Target="../tags/tag88.xml"/><Relationship Id="rId100" Type="http://schemas.openxmlformats.org/officeDocument/2006/relationships/tags" Target="../tags/tag111.xml"/><Relationship Id="rId105" Type="http://schemas.openxmlformats.org/officeDocument/2006/relationships/tags" Target="../tags/tag116.xml"/><Relationship Id="rId126" Type="http://schemas.openxmlformats.org/officeDocument/2006/relationships/tags" Target="../tags/tag137.xml"/><Relationship Id="rId8" Type="http://schemas.openxmlformats.org/officeDocument/2006/relationships/tags" Target="../tags/tag19.xml"/><Relationship Id="rId51" Type="http://schemas.openxmlformats.org/officeDocument/2006/relationships/tags" Target="../tags/tag62.xml"/><Relationship Id="rId72" Type="http://schemas.openxmlformats.org/officeDocument/2006/relationships/tags" Target="../tags/tag83.xml"/><Relationship Id="rId93" Type="http://schemas.openxmlformats.org/officeDocument/2006/relationships/tags" Target="../tags/tag104.xml"/><Relationship Id="rId98" Type="http://schemas.openxmlformats.org/officeDocument/2006/relationships/tags" Target="../tags/tag109.xml"/><Relationship Id="rId121" Type="http://schemas.openxmlformats.org/officeDocument/2006/relationships/tags" Target="../tags/tag132.xml"/><Relationship Id="rId3" Type="http://schemas.openxmlformats.org/officeDocument/2006/relationships/tags" Target="../tags/tag14.xml"/><Relationship Id="rId25" Type="http://schemas.openxmlformats.org/officeDocument/2006/relationships/tags" Target="../tags/tag36.xml"/><Relationship Id="rId46" Type="http://schemas.openxmlformats.org/officeDocument/2006/relationships/tags" Target="../tags/tag57.xml"/><Relationship Id="rId67" Type="http://schemas.openxmlformats.org/officeDocument/2006/relationships/tags" Target="../tags/tag78.xml"/><Relationship Id="rId116" Type="http://schemas.openxmlformats.org/officeDocument/2006/relationships/tags" Target="../tags/tag127.xml"/><Relationship Id="rId20" Type="http://schemas.openxmlformats.org/officeDocument/2006/relationships/tags" Target="../tags/tag31.xml"/><Relationship Id="rId41" Type="http://schemas.openxmlformats.org/officeDocument/2006/relationships/tags" Target="../tags/tag52.xml"/><Relationship Id="rId62" Type="http://schemas.openxmlformats.org/officeDocument/2006/relationships/tags" Target="../tags/tag73.xml"/><Relationship Id="rId83" Type="http://schemas.openxmlformats.org/officeDocument/2006/relationships/tags" Target="../tags/tag94.xml"/><Relationship Id="rId88" Type="http://schemas.openxmlformats.org/officeDocument/2006/relationships/tags" Target="../tags/tag99.xml"/><Relationship Id="rId111" Type="http://schemas.openxmlformats.org/officeDocument/2006/relationships/tags" Target="../tags/tag122.xml"/><Relationship Id="rId132" Type="http://schemas.openxmlformats.org/officeDocument/2006/relationships/slideLayout" Target="../slideLayouts/slideLayout10.xml"/><Relationship Id="rId15" Type="http://schemas.openxmlformats.org/officeDocument/2006/relationships/tags" Target="../tags/tag26.xml"/><Relationship Id="rId36" Type="http://schemas.openxmlformats.org/officeDocument/2006/relationships/tags" Target="../tags/tag47.xml"/><Relationship Id="rId57" Type="http://schemas.openxmlformats.org/officeDocument/2006/relationships/tags" Target="../tags/tag68.xml"/><Relationship Id="rId106" Type="http://schemas.openxmlformats.org/officeDocument/2006/relationships/tags" Target="../tags/tag117.xml"/><Relationship Id="rId127" Type="http://schemas.openxmlformats.org/officeDocument/2006/relationships/tags" Target="../tags/tag138.xml"/><Relationship Id="rId10" Type="http://schemas.openxmlformats.org/officeDocument/2006/relationships/tags" Target="../tags/tag21.xml"/><Relationship Id="rId31" Type="http://schemas.openxmlformats.org/officeDocument/2006/relationships/tags" Target="../tags/tag42.xml"/><Relationship Id="rId52" Type="http://schemas.openxmlformats.org/officeDocument/2006/relationships/tags" Target="../tags/tag63.xml"/><Relationship Id="rId73" Type="http://schemas.openxmlformats.org/officeDocument/2006/relationships/tags" Target="../tags/tag84.xml"/><Relationship Id="rId78" Type="http://schemas.openxmlformats.org/officeDocument/2006/relationships/tags" Target="../tags/tag89.xml"/><Relationship Id="rId94" Type="http://schemas.openxmlformats.org/officeDocument/2006/relationships/tags" Target="../tags/tag105.xml"/><Relationship Id="rId99" Type="http://schemas.openxmlformats.org/officeDocument/2006/relationships/tags" Target="../tags/tag110.xml"/><Relationship Id="rId101" Type="http://schemas.openxmlformats.org/officeDocument/2006/relationships/tags" Target="../tags/tag112.xml"/><Relationship Id="rId122" Type="http://schemas.openxmlformats.org/officeDocument/2006/relationships/tags" Target="../tags/tag133.xml"/><Relationship Id="rId4" Type="http://schemas.openxmlformats.org/officeDocument/2006/relationships/tags" Target="../tags/tag15.xml"/><Relationship Id="rId9" Type="http://schemas.openxmlformats.org/officeDocument/2006/relationships/tags" Target="../tags/tag20.xml"/><Relationship Id="rId26" Type="http://schemas.openxmlformats.org/officeDocument/2006/relationships/tags" Target="../tags/tag37.xml"/><Relationship Id="rId47" Type="http://schemas.openxmlformats.org/officeDocument/2006/relationships/tags" Target="../tags/tag58.xml"/><Relationship Id="rId68" Type="http://schemas.openxmlformats.org/officeDocument/2006/relationships/tags" Target="../tags/tag79.xml"/><Relationship Id="rId89" Type="http://schemas.openxmlformats.org/officeDocument/2006/relationships/tags" Target="../tags/tag100.xml"/><Relationship Id="rId112" Type="http://schemas.openxmlformats.org/officeDocument/2006/relationships/tags" Target="../tags/tag123.xml"/><Relationship Id="rId133"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El-DUG </a:t>
            </a:r>
          </a:p>
          <a:p>
            <a:r>
              <a:rPr lang="da-DK" dirty="0"/>
              <a:t>arbejdsprogram</a:t>
            </a:r>
          </a:p>
          <a:p>
            <a:endParaRPr lang="da-DK" sz="1200" dirty="0"/>
          </a:p>
          <a:p>
            <a:r>
              <a:rPr lang="da-DK" sz="1200" dirty="0"/>
              <a:t>Version 1.4</a:t>
            </a:r>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pPr defTabSz="818672"/>
            <a:fld id="{D6C43E05-5416-43CC-9354-A0F970D8A001}" type="datetime2">
              <a:rPr lang="da-DK">
                <a:solidFill>
                  <a:srgbClr val="000000"/>
                </a:solidFill>
              </a:rPr>
              <a:pPr defTabSz="818672"/>
              <a:t>16. september 2025</a:t>
            </a:fld>
            <a:endParaRPr lang="da-DK" dirty="0">
              <a:solidFill>
                <a:srgbClr val="000000"/>
              </a:solidFill>
            </a:endParaRPr>
          </a:p>
        </p:txBody>
      </p:sp>
      <p:sp>
        <p:nvSpPr>
          <p:cNvPr id="3" name="Pladsholder til slidenummer 2"/>
          <p:cNvSpPr>
            <a:spLocks noGrp="1"/>
          </p:cNvSpPr>
          <p:nvPr>
            <p:ph type="sldNum" sz="quarter" idx="18"/>
          </p:nvPr>
        </p:nvSpPr>
        <p:spPr/>
        <p:txBody>
          <a:bodyPr/>
          <a:lstStyle/>
          <a:p>
            <a:pPr defTabSz="818672"/>
            <a:r>
              <a:rPr lang="da-DK">
                <a:solidFill>
                  <a:srgbClr val="000000"/>
                </a:solidFill>
              </a:rPr>
              <a:t>Side </a:t>
            </a:r>
            <a:fld id="{8E044AEF-F590-47CE-BE8F-5C241A59BA2A}" type="slidenum">
              <a:rPr lang="da-DK">
                <a:solidFill>
                  <a:srgbClr val="000000"/>
                </a:solidFill>
              </a:rPr>
              <a:pPr defTabSz="818672"/>
              <a:t>2</a:t>
            </a:fld>
            <a:endParaRPr lang="da-DK" dirty="0">
              <a:solidFill>
                <a:srgbClr val="000000"/>
              </a:solidFill>
            </a:endParaRPr>
          </a:p>
        </p:txBody>
      </p:sp>
      <p:sp>
        <p:nvSpPr>
          <p:cNvPr id="4" name="Pladsholder til tekst 3"/>
          <p:cNvSpPr>
            <a:spLocks noGrp="1"/>
          </p:cNvSpPr>
          <p:nvPr>
            <p:ph type="body" sz="quarter" idx="21"/>
          </p:nvPr>
        </p:nvSpPr>
        <p:spPr>
          <a:xfrm>
            <a:off x="827584" y="123478"/>
            <a:ext cx="8100000" cy="626801"/>
          </a:xfrm>
        </p:spPr>
        <p:txBody>
          <a:bodyPr/>
          <a:lstStyle/>
          <a:p>
            <a:r>
              <a:rPr lang="da-DK" dirty="0"/>
              <a:t>EL-</a:t>
            </a:r>
            <a:r>
              <a:rPr lang="da-DK" dirty="0" err="1"/>
              <a:t>DUG’s</a:t>
            </a:r>
            <a:r>
              <a:rPr lang="da-DK" dirty="0"/>
              <a:t> Forord til arbejdsprogram</a:t>
            </a:r>
          </a:p>
          <a:p>
            <a:r>
              <a:rPr lang="da-DK" sz="1500" dirty="0"/>
              <a:t>25. September 2024</a:t>
            </a:r>
          </a:p>
        </p:txBody>
      </p:sp>
      <p:sp>
        <p:nvSpPr>
          <p:cNvPr id="5" name="Pladsholder til tekst 4"/>
          <p:cNvSpPr>
            <a:spLocks noGrp="1"/>
          </p:cNvSpPr>
          <p:nvPr>
            <p:ph type="body" sz="quarter" idx="14"/>
          </p:nvPr>
        </p:nvSpPr>
        <p:spPr>
          <a:xfrm>
            <a:off x="215584" y="951951"/>
            <a:ext cx="8460872" cy="3838329"/>
          </a:xfrm>
        </p:spPr>
        <p:txBody>
          <a:bodyPr/>
          <a:lstStyle/>
          <a:p>
            <a:pPr marL="257175" indent="-257175">
              <a:buFont typeface="Wingdings" panose="05000000000000000000" pitchFamily="2" charset="2"/>
              <a:buChar char="Ø"/>
            </a:pPr>
            <a:r>
              <a:rPr lang="da-DK" dirty="0">
                <a:solidFill>
                  <a:srgbClr val="000000"/>
                </a:solidFill>
                <a:effectLst/>
                <a:latin typeface="Calibri" panose="020F0502020204030204" pitchFamily="34" charset="0"/>
                <a:ea typeface="Times New Roman" panose="02020603050405020304" pitchFamily="18" charset="0"/>
              </a:rPr>
              <a:t>Det er vigtigt, at medlemmerne i EL-</a:t>
            </a:r>
            <a:r>
              <a:rPr lang="da-DK" dirty="0" err="1">
                <a:solidFill>
                  <a:srgbClr val="000000"/>
                </a:solidFill>
                <a:effectLst/>
                <a:latin typeface="Calibri" panose="020F0502020204030204" pitchFamily="34" charset="0"/>
                <a:ea typeface="Times New Roman" panose="02020603050405020304" pitchFamily="18" charset="0"/>
              </a:rPr>
              <a:t>DUG’en</a:t>
            </a:r>
            <a:r>
              <a:rPr lang="da-DK" dirty="0">
                <a:solidFill>
                  <a:srgbClr val="000000"/>
                </a:solidFill>
                <a:effectLst/>
                <a:latin typeface="Calibri" panose="020F0502020204030204" pitchFamily="34" charset="0"/>
                <a:ea typeface="Times New Roman" panose="02020603050405020304" pitchFamily="18" charset="0"/>
              </a:rPr>
              <a:t> inspirerer hinanden, og at man som medlem ikke udelukkende varetager sin egne interesser</a:t>
            </a:r>
          </a:p>
          <a:p>
            <a:pPr marL="257175" indent="-257175">
              <a:buFont typeface="Wingdings" panose="05000000000000000000" pitchFamily="2" charset="2"/>
              <a:buChar char="Ø"/>
            </a:pPr>
            <a:r>
              <a:rPr lang="da-DK" dirty="0">
                <a:solidFill>
                  <a:srgbClr val="000000"/>
                </a:solidFill>
                <a:latin typeface="Calibri" panose="020F0502020204030204" pitchFamily="34" charset="0"/>
                <a:ea typeface="Times New Roman" panose="02020603050405020304" pitchFamily="18" charset="0"/>
              </a:rPr>
              <a:t>Det er forventningen, at deltagerne kan lægge en del timer i arbejdet – både til fysiske møder og ”derhjemme”</a:t>
            </a:r>
            <a:endParaRPr lang="da-DK" dirty="0">
              <a:solidFill>
                <a:srgbClr val="000000"/>
              </a:solidFill>
              <a:effectLst/>
              <a:latin typeface="Calibri" panose="020F0502020204030204" pitchFamily="34" charset="0"/>
              <a:ea typeface="Times New Roman" panose="02020603050405020304" pitchFamily="18" charset="0"/>
            </a:endParaRPr>
          </a:p>
          <a:p>
            <a:pPr marL="257175" indent="-257175">
              <a:buFont typeface="Wingdings" panose="05000000000000000000" pitchFamily="2" charset="2"/>
              <a:buChar char="Ø"/>
            </a:pPr>
            <a:r>
              <a:rPr lang="da-DK" dirty="0">
                <a:solidFill>
                  <a:srgbClr val="000000"/>
                </a:solidFill>
                <a:effectLst/>
                <a:latin typeface="Calibri" panose="020F0502020204030204" pitchFamily="34" charset="0"/>
                <a:ea typeface="Times New Roman" panose="02020603050405020304" pitchFamily="18" charset="0"/>
              </a:rPr>
              <a:t>Vi skal have fokus </a:t>
            </a:r>
            <a:r>
              <a:rPr lang="da-DK" dirty="0">
                <a:solidFill>
                  <a:srgbClr val="000000"/>
                </a:solidFill>
                <a:latin typeface="Calibri" panose="020F0502020204030204" pitchFamily="34" charset="0"/>
                <a:ea typeface="Times New Roman" panose="02020603050405020304" pitchFamily="18" charset="0"/>
              </a:rPr>
              <a:t>på løbende at levere konkrete anbefalinger til KEFM</a:t>
            </a:r>
          </a:p>
          <a:p>
            <a:pPr marL="257175" indent="-257175">
              <a:buFont typeface="Wingdings" panose="05000000000000000000" pitchFamily="2" charset="2"/>
              <a:buChar char="Ø"/>
            </a:pPr>
            <a:r>
              <a:rPr lang="da-DK" dirty="0">
                <a:solidFill>
                  <a:srgbClr val="000000"/>
                </a:solidFill>
                <a:latin typeface="Calibri" panose="020F0502020204030204" pitchFamily="34" charset="0"/>
              </a:rPr>
              <a:t>Det er vigtigt, at vores anbefalinger er velunderbyggede med de nødvendige afvejninger af økonomiske, sikkerhedsmæssige og andre forhold</a:t>
            </a:r>
          </a:p>
          <a:p>
            <a:pPr marL="257175" indent="-257175">
              <a:buFont typeface="Wingdings" panose="05000000000000000000" pitchFamily="2" charset="2"/>
              <a:buChar char="Ø"/>
            </a:pPr>
            <a:r>
              <a:rPr lang="da-DK" dirty="0">
                <a:solidFill>
                  <a:srgbClr val="000000"/>
                </a:solidFill>
                <a:latin typeface="Calibri" panose="020F0502020204030204" pitchFamily="34" charset="0"/>
              </a:rPr>
              <a:t>De første leverancer er opgaver, der er i gang/skal løses, og som samtidig giver os ”træning” til, hvordan vi griber nye opgaver an</a:t>
            </a:r>
          </a:p>
          <a:p>
            <a:pPr marL="257175" indent="-257175">
              <a:buFont typeface="Wingdings" panose="05000000000000000000" pitchFamily="2" charset="2"/>
              <a:buChar char="Ø"/>
            </a:pPr>
            <a:r>
              <a:rPr lang="da-DK" dirty="0">
                <a:solidFill>
                  <a:srgbClr val="000000"/>
                </a:solidFill>
                <a:latin typeface="Calibri" panose="020F0502020204030204" pitchFamily="34" charset="0"/>
              </a:rPr>
              <a:t>Arbejdsprogrammet vil blive udviklet løbende</a:t>
            </a:r>
          </a:p>
          <a:p>
            <a:pPr marL="257175" indent="-257175">
              <a:buFont typeface="Wingdings" panose="05000000000000000000" pitchFamily="2" charset="2"/>
              <a:buChar char="Ø"/>
            </a:pPr>
            <a:r>
              <a:rPr lang="da-DK" dirty="0">
                <a:solidFill>
                  <a:srgbClr val="000000"/>
                </a:solidFill>
                <a:latin typeface="Calibri" panose="020F0502020204030204" pitchFamily="34" charset="0"/>
              </a:rPr>
              <a:t>Og ikke mindst: fortsætte med den gode energi og gode diskussioner!</a:t>
            </a:r>
          </a:p>
          <a:p>
            <a:pPr marL="257175" indent="-257175">
              <a:buFont typeface="Wingdings" panose="05000000000000000000" pitchFamily="2" charset="2"/>
              <a:buChar char="Ø"/>
            </a:pPr>
            <a:endParaRPr lang="da-DK" dirty="0">
              <a:solidFill>
                <a:srgbClr val="000000"/>
              </a:solidFill>
              <a:latin typeface="Calibri" panose="020F0502020204030204" pitchFamily="34" charset="0"/>
            </a:endParaRPr>
          </a:p>
          <a:p>
            <a:pPr marL="257175" indent="-257175">
              <a:buFont typeface="Wingdings" panose="05000000000000000000" pitchFamily="2" charset="2"/>
              <a:buChar char="Ø"/>
            </a:pPr>
            <a:endParaRPr lang="da-DK" sz="1100" dirty="0"/>
          </a:p>
          <a:p>
            <a:pPr marL="257175" indent="-257175">
              <a:buFont typeface="Wingdings" panose="05000000000000000000" pitchFamily="2" charset="2"/>
              <a:buChar char="Ø"/>
            </a:pPr>
            <a:endParaRPr lang="da-DK" sz="1100" i="1" dirty="0"/>
          </a:p>
        </p:txBody>
      </p:sp>
    </p:spTree>
    <p:extLst>
      <p:ext uri="{BB962C8B-B14F-4D97-AF65-F5344CB8AC3E}">
        <p14:creationId xmlns:p14="http://schemas.microsoft.com/office/powerpoint/2010/main" val="349598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16.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3</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772929216"/>
              </p:ext>
            </p:extLst>
          </p:nvPr>
        </p:nvGraphicFramePr>
        <p:xfrm>
          <a:off x="323527" y="630902"/>
          <a:ext cx="8496943" cy="426916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baseline="0" dirty="0">
                          <a:solidFill>
                            <a:schemeClr val="dk1"/>
                          </a:solidFill>
                          <a:latin typeface="+mn-lt"/>
                          <a:ea typeface="+mn-ea"/>
                          <a:cs typeface="+mn-cs"/>
                        </a:rPr>
                        <a:t>1. Anbefalinger til hensigtsmæssig, automatiseret og direkte adgang til data fra el-forbrugsmålere</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baseline="0" dirty="0">
                          <a:solidFill>
                            <a:schemeClr val="tx1"/>
                          </a:solidFill>
                          <a:latin typeface="+mn-lt"/>
                          <a:ea typeface="+mn-ea"/>
                          <a:cs typeface="+mn-cs"/>
                        </a:rPr>
                        <a:t>Q4</a:t>
                      </a:r>
                      <a:r>
                        <a:rPr lang="da-DK" sz="900" kern="1200" dirty="0">
                          <a:solidFill>
                            <a:schemeClr val="tx1"/>
                          </a:solidFill>
                          <a:latin typeface="+mn-lt"/>
                          <a:ea typeface="+mn-ea"/>
                          <a:cs typeface="+mn-cs"/>
                        </a:rPr>
                        <a:t> 2025 </a:t>
                      </a:r>
                      <a:r>
                        <a:rPr lang="da-DK" sz="900" kern="1200" dirty="0">
                          <a:solidFill>
                            <a:schemeClr val="dk1"/>
                          </a:solidFill>
                          <a:latin typeface="+mn-lt"/>
                          <a:ea typeface="+mn-ea"/>
                          <a:cs typeface="+mn-cs"/>
                        </a:rPr>
                        <a:t>(FFD 11/3 2026)</a:t>
                      </a:r>
                      <a:endParaRPr lang="da-DK" sz="900" kern="1200" dirty="0">
                        <a:solidFill>
                          <a:schemeClr val="tx1"/>
                        </a:solidFill>
                        <a:latin typeface="+mn-lt"/>
                        <a:ea typeface="+mn-ea"/>
                        <a:cs typeface="+mn-cs"/>
                      </a:endParaRPr>
                    </a:p>
                  </a:txBody>
                  <a:tcPr/>
                </a:tc>
                <a:tc>
                  <a:txBody>
                    <a:bodyPr/>
                    <a:lstStyle/>
                    <a:p>
                      <a:r>
                        <a:rPr lang="da-DK" sz="900" kern="1200" dirty="0">
                          <a:solidFill>
                            <a:schemeClr val="dk1"/>
                          </a:solidFill>
                          <a:latin typeface="+mn-lt"/>
                          <a:ea typeface="+mn-ea"/>
                          <a:cs typeface="+mn-cs"/>
                        </a:rPr>
                        <a:t>KONSTANT</a:t>
                      </a:r>
                    </a:p>
                  </a:txBody>
                  <a:tcPr/>
                </a:tc>
                <a:tc>
                  <a:txBody>
                    <a:bodyPr/>
                    <a:lstStyle/>
                    <a:p>
                      <a:r>
                        <a:rPr lang="da-DK" sz="900" kern="1200" dirty="0">
                          <a:solidFill>
                            <a:schemeClr val="dk1"/>
                          </a:solidFill>
                          <a:latin typeface="+mn-lt"/>
                          <a:ea typeface="+mn-ea"/>
                          <a:cs typeface="+mn-cs"/>
                        </a:rPr>
                        <a:t>Arbejdsspor vedr. data direkte fra elmåler </a:t>
                      </a:r>
                    </a:p>
                  </a:txBody>
                  <a:tcPr/>
                </a:tc>
                <a:tc>
                  <a:txBody>
                    <a:bodyPr/>
                    <a:lstStyle/>
                    <a:p>
                      <a:r>
                        <a:rPr lang="da-DK" sz="900" kern="1200" dirty="0">
                          <a:solidFill>
                            <a:schemeClr val="dk1"/>
                          </a:solidFill>
                          <a:latin typeface="+mn-lt"/>
                          <a:ea typeface="+mn-ea"/>
                          <a:cs typeface="+mn-cs"/>
                        </a:rPr>
                        <a:t>7</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Arbejdssporet har kigget nærmere på 1) hvilke data om målerens kapabiliteter, digitale aktører har behov for, samt 2) hvorledes en hensigtsmæssig procedure for at opnå direkte adgang til måler (åbne/lukke port) bør se ud.</a:t>
                      </a:r>
                    </a:p>
                  </a:txBody>
                  <a:tcPr/>
                </a:tc>
                <a:extLst>
                  <a:ext uri="{0D108BD9-81ED-4DB2-BD59-A6C34878D82A}">
                    <a16:rowId xmlns:a16="http://schemas.microsoft.com/office/drawing/2014/main" val="1164482757"/>
                  </a:ext>
                </a:extLst>
              </a:tr>
              <a:tr h="105156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2.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håndtering af fortrolighed</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Understøttelse vedr. frisættelse af forbrugs- og produktionsdata i regi af bekendtgørelse om frisættelse af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 vurdering og brugerinddragelse</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Q4 2024</a:t>
                      </a:r>
                    </a:p>
                  </a:txBody>
                  <a:tcPr/>
                </a:tc>
                <a:tc>
                  <a:txBody>
                    <a:bodyPr/>
                    <a:lstStyle/>
                    <a:p>
                      <a:r>
                        <a:rPr lang="da-DK" sz="900" dirty="0"/>
                        <a:t>Q4 2024 og årligt</a:t>
                      </a:r>
                      <a:r>
                        <a:rPr lang="da-DK" sz="900" baseline="0" dirty="0"/>
                        <a:t> derefter</a:t>
                      </a:r>
                      <a:endParaRPr lang="da-DK" sz="900" dirty="0"/>
                    </a:p>
                  </a:txBody>
                  <a:tcPr/>
                </a:tc>
                <a:tc>
                  <a:txBody>
                    <a:bodyPr/>
                    <a:lstStyle/>
                    <a:p>
                      <a:r>
                        <a:rPr lang="da-DK" sz="900" kern="1200" dirty="0">
                          <a:solidFill>
                            <a:schemeClr val="dk1"/>
                          </a:solidFill>
                          <a:latin typeface="+mn-lt"/>
                          <a:ea typeface="+mn-ea"/>
                          <a:cs typeface="+mn-cs"/>
                        </a:rPr>
                        <a:t>ENS i Q4 2024-Q1</a:t>
                      </a:r>
                      <a:r>
                        <a:rPr lang="da-DK" sz="900" kern="1200" baseline="0" dirty="0">
                          <a:solidFill>
                            <a:schemeClr val="dk1"/>
                          </a:solidFill>
                          <a:latin typeface="+mn-lt"/>
                          <a:ea typeface="+mn-ea"/>
                          <a:cs typeface="+mn-cs"/>
                        </a:rPr>
                        <a:t> 2025</a:t>
                      </a:r>
                      <a:r>
                        <a:rPr lang="da-DK" sz="900" kern="1200" dirty="0">
                          <a:solidFill>
                            <a:schemeClr val="dk1"/>
                          </a:solidFill>
                          <a:latin typeface="+mn-lt"/>
                          <a:ea typeface="+mn-ea"/>
                          <a:cs typeface="+mn-cs"/>
                        </a:rPr>
                        <a:t>. </a:t>
                      </a:r>
                      <a:r>
                        <a:rPr lang="da-DK" sz="900" kern="1200" dirty="0" err="1">
                          <a:solidFill>
                            <a:schemeClr val="dk1"/>
                          </a:solidFill>
                          <a:latin typeface="+mn-lt"/>
                          <a:ea typeface="+mn-ea"/>
                          <a:cs typeface="+mn-cs"/>
                        </a:rPr>
                        <a:t>Cerius</a:t>
                      </a:r>
                      <a:r>
                        <a:rPr lang="da-DK" sz="900" kern="1200" dirty="0">
                          <a:solidFill>
                            <a:schemeClr val="dk1"/>
                          </a:solidFill>
                          <a:latin typeface="+mn-lt"/>
                          <a:ea typeface="+mn-ea"/>
                          <a:cs typeface="+mn-cs"/>
                        </a:rPr>
                        <a:t>-Radius fra 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Arbejdsspor vedr. frisættelse af elforsyningsdata - forbrugs- og produktionsdata jf. bekendtgørelse </a:t>
                      </a:r>
                    </a:p>
                  </a:txBody>
                  <a:tcPr/>
                </a:tc>
                <a:tc>
                  <a:txBody>
                    <a:bodyPr/>
                    <a:lstStyle/>
                    <a:p>
                      <a:r>
                        <a:rPr lang="da-DK" sz="900" dirty="0"/>
                        <a:t>8</a:t>
                      </a:r>
                    </a:p>
                  </a:txBody>
                  <a:tcPr/>
                </a:tc>
                <a:tc>
                  <a:txBody>
                    <a:bodyPr/>
                    <a:lstStyle/>
                    <a:p>
                      <a:pPr marL="0" marR="0" lvl="0" indent="0" algn="l" defTabSz="818693"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kern="1200" baseline="0" dirty="0">
                          <a:solidFill>
                            <a:schemeClr val="tx1"/>
                          </a:solidFill>
                          <a:latin typeface="+mn-lt"/>
                          <a:ea typeface="+mn-ea"/>
                          <a:cs typeface="+mn-cs"/>
                        </a:rPr>
                        <a:t>Pba. faglig sparring fra arbejdssporet og </a:t>
                      </a:r>
                      <a:r>
                        <a:rPr lang="da-DK" sz="800" kern="1200" baseline="0" dirty="0" err="1">
                          <a:solidFill>
                            <a:schemeClr val="tx1"/>
                          </a:solidFill>
                          <a:latin typeface="+mn-lt"/>
                          <a:ea typeface="+mn-ea"/>
                          <a:cs typeface="+mn-cs"/>
                        </a:rPr>
                        <a:t>DUG’en</a:t>
                      </a:r>
                      <a:r>
                        <a:rPr lang="da-DK" sz="800" kern="1200" baseline="0" dirty="0">
                          <a:solidFill>
                            <a:schemeClr val="tx1"/>
                          </a:solidFill>
                          <a:latin typeface="+mn-lt"/>
                          <a:ea typeface="+mn-ea"/>
                          <a:cs typeface="+mn-cs"/>
                        </a:rPr>
                        <a:t> har ENS myndighedsbehandlet og godkendt den af GPD indleverede plan for frisættelse af elforbrugs- og produktionsdata. Arbejdssporet vil blive gen-aktiveret forud for </a:t>
                      </a:r>
                      <a:r>
                        <a:rPr lang="da-DK" sz="800" kern="1200" baseline="0" dirty="0" err="1">
                          <a:solidFill>
                            <a:schemeClr val="tx1"/>
                          </a:solidFill>
                          <a:latin typeface="+mn-lt"/>
                          <a:ea typeface="+mn-ea"/>
                          <a:cs typeface="+mn-cs"/>
                        </a:rPr>
                        <a:t>netvirksomhedernes</a:t>
                      </a:r>
                      <a:r>
                        <a:rPr lang="da-DK" sz="800" kern="1200" baseline="0" dirty="0">
                          <a:solidFill>
                            <a:schemeClr val="tx1"/>
                          </a:solidFill>
                          <a:latin typeface="+mn-lt"/>
                          <a:ea typeface="+mn-ea"/>
                          <a:cs typeface="+mn-cs"/>
                        </a:rPr>
                        <a:t> årlige revision af planen. </a:t>
                      </a: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Anbefalinger til frisættelse af øvrig relevant </a:t>
                      </a:r>
                      <a:r>
                        <a:rPr lang="da-DK" sz="900" kern="1200" dirty="0" err="1">
                          <a:solidFill>
                            <a:schemeClr val="dk1"/>
                          </a:solidFill>
                          <a:latin typeface="+mn-lt"/>
                          <a:ea typeface="+mn-ea"/>
                          <a:cs typeface="+mn-cs"/>
                        </a:rPr>
                        <a:t>eldata</a:t>
                      </a:r>
                      <a:r>
                        <a:rPr lang="da-DK" sz="900" kern="1200" dirty="0">
                          <a:solidFill>
                            <a:schemeClr val="dk1"/>
                          </a:solidFill>
                          <a:latin typeface="+mn-lt"/>
                          <a:ea typeface="+mn-ea"/>
                          <a:cs typeface="+mn-cs"/>
                        </a:rPr>
                        <a:t> i regi af elforsyningsloven (dvs. udover forbrugs- og produktionsdata)</a:t>
                      </a:r>
                    </a:p>
                  </a:txBody>
                  <a:tcPr/>
                </a:tc>
                <a:tc>
                  <a:txBody>
                    <a:bodyPr/>
                    <a:lstStyle/>
                    <a:p>
                      <a:endParaRPr lang="da-DK" sz="900" dirty="0"/>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Q1 2025</a:t>
                      </a:r>
                    </a:p>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Q4 2025 </a:t>
                      </a:r>
                      <a:r>
                        <a:rPr lang="da-DK" sz="900" kern="1200" dirty="0">
                          <a:solidFill>
                            <a:schemeClr val="dk1"/>
                          </a:solidFill>
                          <a:latin typeface="+mn-lt"/>
                          <a:ea typeface="+mn-ea"/>
                          <a:cs typeface="+mn-cs"/>
                        </a:rPr>
                        <a:t>(FFD 11/3 2026)</a:t>
                      </a:r>
                      <a:endParaRPr lang="da-DK" sz="900" dirty="0"/>
                    </a:p>
                  </a:txBody>
                  <a:tcPr/>
                </a:tc>
                <a:tc>
                  <a:txBody>
                    <a:bodyPr/>
                    <a:lstStyle/>
                    <a:p>
                      <a:r>
                        <a:rPr lang="da-DK" sz="900" kern="1200" dirty="0">
                          <a:solidFill>
                            <a:schemeClr val="dk1"/>
                          </a:solidFill>
                          <a:latin typeface="+mn-lt"/>
                          <a:ea typeface="+mn-ea"/>
                          <a:cs typeface="+mn-cs"/>
                        </a:rPr>
                        <a:t>N1</a:t>
                      </a:r>
                    </a:p>
                  </a:txBody>
                  <a:tcPr/>
                </a:tc>
                <a:tc>
                  <a:txBody>
                    <a:bodyPr/>
                    <a:lstStyle/>
                    <a:p>
                      <a:r>
                        <a:rPr lang="da-DK" sz="900" kern="1200" dirty="0">
                          <a:solidFill>
                            <a:schemeClr val="dk1"/>
                          </a:solidFill>
                          <a:latin typeface="+mn-lt"/>
                          <a:ea typeface="+mn-ea"/>
                          <a:cs typeface="+mn-cs"/>
                        </a:rPr>
                        <a:t>Arbejdsspor vedr. frisættelse af</a:t>
                      </a:r>
                      <a:r>
                        <a:rPr lang="da-DK" sz="900" kern="1200" dirty="0">
                          <a:solidFill>
                            <a:schemeClr val="tx1"/>
                          </a:solidFill>
                          <a:latin typeface="+mn-lt"/>
                          <a:ea typeface="+mn-ea"/>
                          <a:cs typeface="+mn-cs"/>
                        </a:rPr>
                        <a:t> øvrig</a:t>
                      </a:r>
                      <a:r>
                        <a:rPr lang="da-DK" sz="900" kern="1200" dirty="0">
                          <a:solidFill>
                            <a:schemeClr val="dk1"/>
                          </a:solidFill>
                          <a:latin typeface="+mn-lt"/>
                          <a:ea typeface="+mn-ea"/>
                          <a:cs typeface="+mn-cs"/>
                        </a:rPr>
                        <a:t> elforsyningsdata </a:t>
                      </a:r>
                    </a:p>
                  </a:txBody>
                  <a:tcPr/>
                </a:tc>
                <a:tc>
                  <a:txBody>
                    <a:bodyPr/>
                    <a:lstStyle/>
                    <a:p>
                      <a:r>
                        <a:rPr lang="da-DK" sz="900" kern="1200" dirty="0">
                          <a:solidFill>
                            <a:schemeClr val="dk1"/>
                          </a:solidFill>
                          <a:latin typeface="+mn-lt"/>
                          <a:ea typeface="+mn-ea"/>
                          <a:cs typeface="+mn-cs"/>
                        </a:rPr>
                        <a:t>8</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Godkendt plan for udvælgelse af potentiel data til frisættelse, herunder udarbejdelse af et datakatalog, udvælgelses-parametre, og inddragelse af dataanvendere. El-DUG anvenderinput har desuden ledt </a:t>
                      </a:r>
                      <a:r>
                        <a:rPr lang="da-DK" sz="800" kern="1200" baseline="0" dirty="0" err="1">
                          <a:solidFill>
                            <a:schemeClr val="tx1"/>
                          </a:solidFill>
                          <a:latin typeface="+mn-lt"/>
                          <a:ea typeface="+mn-ea"/>
                          <a:cs typeface="+mn-cs"/>
                        </a:rPr>
                        <a:t>Cerius</a:t>
                      </a:r>
                      <a:r>
                        <a:rPr lang="da-DK" sz="800" kern="1200" baseline="0" dirty="0">
                          <a:solidFill>
                            <a:schemeClr val="tx1"/>
                          </a:solidFill>
                          <a:latin typeface="+mn-lt"/>
                          <a:ea typeface="+mn-ea"/>
                          <a:cs typeface="+mn-cs"/>
                        </a:rPr>
                        <a:t>-Radius til at tilføje et 10-årigt prognose-</a:t>
                      </a:r>
                      <a:r>
                        <a:rPr lang="da-DK" sz="800" kern="1200" baseline="0" dirty="0" err="1">
                          <a:solidFill>
                            <a:schemeClr val="tx1"/>
                          </a:solidFill>
                          <a:latin typeface="+mn-lt"/>
                          <a:ea typeface="+mn-ea"/>
                          <a:cs typeface="+mn-cs"/>
                        </a:rPr>
                        <a:t>værkstøj</a:t>
                      </a:r>
                      <a:r>
                        <a:rPr lang="da-DK" sz="800" kern="1200" baseline="0" dirty="0">
                          <a:solidFill>
                            <a:schemeClr val="tx1"/>
                          </a:solidFill>
                          <a:latin typeface="+mn-lt"/>
                          <a:ea typeface="+mn-ea"/>
                          <a:cs typeface="+mn-cs"/>
                        </a:rPr>
                        <a:t> til udstillingen på </a:t>
                      </a:r>
                      <a:r>
                        <a:rPr lang="da-DK" sz="800" kern="1200" baseline="0" dirty="0">
                          <a:solidFill>
                            <a:schemeClr val="tx1"/>
                          </a:solidFill>
                          <a:latin typeface="+mn-lt"/>
                          <a:ea typeface="+mn-ea"/>
                          <a:cs typeface="+mn-cs"/>
                          <a:hlinkClick r:id="rId2">
                            <a:extLst>
                              <a:ext uri="{A12FA001-AC4F-418D-AE19-62706E023703}">
                                <ahyp:hlinkClr xmlns:ahyp="http://schemas.microsoft.com/office/drawing/2018/hyperlinkcolor" val="tx"/>
                              </a:ext>
                            </a:extLst>
                          </a:hlinkClick>
                        </a:rPr>
                        <a:t>Dit elnet</a:t>
                      </a:r>
                      <a:r>
                        <a:rPr lang="da-DK" sz="800" kern="1200" baseline="0" dirty="0">
                          <a:solidFill>
                            <a:schemeClr val="tx1"/>
                          </a:solidFill>
                          <a:latin typeface="+mn-lt"/>
                          <a:ea typeface="+mn-ea"/>
                          <a:cs typeface="+mn-cs"/>
                        </a:rPr>
                        <a:t>. </a:t>
                      </a:r>
                    </a:p>
                  </a:txBody>
                  <a:tcPr/>
                </a:tc>
                <a:extLst>
                  <a:ext uri="{0D108BD9-81ED-4DB2-BD59-A6C34878D82A}">
                    <a16:rowId xmlns:a16="http://schemas.microsoft.com/office/drawing/2014/main" val="4121530979"/>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8005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16.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4041924842"/>
              </p:ext>
            </p:extLst>
          </p:nvPr>
        </p:nvGraphicFramePr>
        <p:xfrm>
          <a:off x="323527" y="630902"/>
          <a:ext cx="8496943" cy="387292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5. Understøttelse af europæisk arbejde vedr. kommunikationsprotokoller og standarder for tovejsladning</a:t>
                      </a:r>
                    </a:p>
                  </a:txBody>
                  <a:tcPr/>
                </a:tc>
                <a:tc>
                  <a:txBody>
                    <a:bodyPr/>
                    <a:lstStyle/>
                    <a:p>
                      <a:endParaRPr lang="da-DK" dirty="0">
                        <a:solidFill>
                          <a:schemeClr val="tx1"/>
                        </a:solidFill>
                      </a:endParaRPr>
                    </a:p>
                  </a:txBody>
                  <a:tcPr>
                    <a:solidFill>
                      <a:srgbClr val="00B050"/>
                    </a:solidFill>
                  </a:tcPr>
                </a:tc>
                <a:tc>
                  <a:txBody>
                    <a:bodyPr/>
                    <a:lstStyle/>
                    <a:p>
                      <a:r>
                        <a:rPr lang="da-DK" sz="900" kern="1200" dirty="0">
                          <a:solidFill>
                            <a:schemeClr val="dk1"/>
                          </a:solidFill>
                          <a:latin typeface="+mn-lt"/>
                          <a:ea typeface="+mn-ea"/>
                          <a:cs typeface="+mn-cs"/>
                        </a:rPr>
                        <a:t>Q3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Løbende</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dataunderstøttelse af V2G</a:t>
                      </a:r>
                    </a:p>
                  </a:txBody>
                  <a:tcPr/>
                </a:tc>
                <a:tc>
                  <a:txBody>
                    <a:bodyPr/>
                    <a:lstStyle/>
                    <a:p>
                      <a:r>
                        <a:rPr lang="da-DK" sz="900" kern="1200" dirty="0">
                          <a:solidFill>
                            <a:schemeClr val="dk1"/>
                          </a:solidFill>
                          <a:latin typeface="+mn-lt"/>
                          <a:ea typeface="+mn-ea"/>
                          <a:cs typeface="+mn-cs"/>
                        </a:rPr>
                        <a:t>9</a:t>
                      </a:r>
                    </a:p>
                  </a:txBody>
                  <a:tcPr/>
                </a:tc>
                <a:tc>
                  <a:txBody>
                    <a:bodyPr/>
                    <a:lstStyle/>
                    <a:p>
                      <a:r>
                        <a:rPr lang="da-DK" sz="800" kern="1200" baseline="0" dirty="0">
                          <a:solidFill>
                            <a:schemeClr val="tx1"/>
                          </a:solidFill>
                          <a:latin typeface="+mn-lt"/>
                          <a:ea typeface="+mn-ea"/>
                          <a:cs typeface="+mn-cs"/>
                        </a:rPr>
                        <a:t>Fortsat understøttelse af arbejdet i europæisk regi, samt udarbejdelse af den nationalt fokuserede leverance (7), se nedenfor. </a:t>
                      </a: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6. Anbefalinger vedr.</a:t>
                      </a:r>
                      <a:r>
                        <a:rPr lang="da-DK" sz="900" dirty="0"/>
                        <a:t> håndtering og kvalitetssikring af stamdataregistre</a:t>
                      </a: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kern="1200" dirty="0">
                          <a:solidFill>
                            <a:schemeClr val="dk1"/>
                          </a:solidFill>
                          <a:latin typeface="+mn-lt"/>
                          <a:ea typeface="+mn-ea"/>
                          <a:cs typeface="+mn-cs"/>
                        </a:rPr>
                        <a:t>Q4 2025 (FFD 11/3 2026)</a:t>
                      </a:r>
                    </a:p>
                  </a:txBody>
                  <a:tcPr/>
                </a:tc>
                <a:tc>
                  <a:txBody>
                    <a:bodyPr/>
                    <a:lstStyle/>
                    <a:p>
                      <a:r>
                        <a:rPr lang="da-DK" sz="900" kern="1200" dirty="0">
                          <a:solidFill>
                            <a:schemeClr val="dk1"/>
                          </a:solidFill>
                          <a:latin typeface="+mn-lt"/>
                          <a:ea typeface="+mn-ea"/>
                          <a:cs typeface="+mn-cs"/>
                        </a:rPr>
                        <a:t>Energinet</a:t>
                      </a:r>
                    </a:p>
                  </a:txBody>
                  <a:tcPr/>
                </a:tc>
                <a:tc>
                  <a:txBody>
                    <a:bodyPr/>
                    <a:lstStyle/>
                    <a:p>
                      <a:r>
                        <a:rPr lang="da-DK" sz="900" kern="1200" dirty="0">
                          <a:solidFill>
                            <a:schemeClr val="dk1"/>
                          </a:solidFill>
                          <a:latin typeface="+mn-lt"/>
                          <a:ea typeface="+mn-ea"/>
                          <a:cs typeface="+mn-cs"/>
                        </a:rPr>
                        <a:t>Arbejdsspor vedr. stamdataregistre</a:t>
                      </a:r>
                    </a:p>
                  </a:txBody>
                  <a:tcPr/>
                </a:tc>
                <a:tc>
                  <a:txBody>
                    <a:bodyPr/>
                    <a:lstStyle/>
                    <a:p>
                      <a:r>
                        <a:rPr lang="da-DK" sz="900" kern="1200" dirty="0">
                          <a:solidFill>
                            <a:schemeClr val="dk1"/>
                          </a:solidFill>
                          <a:latin typeface="+mn-lt"/>
                          <a:ea typeface="+mn-ea"/>
                          <a:cs typeface="+mn-cs"/>
                        </a:rPr>
                        <a:t>4, 5 og 8</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800" kern="1200" baseline="0" dirty="0">
                          <a:solidFill>
                            <a:schemeClr val="tx1"/>
                          </a:solidFill>
                          <a:latin typeface="+mn-lt"/>
                          <a:ea typeface="+mn-ea"/>
                          <a:cs typeface="+mn-cs"/>
                        </a:rPr>
                        <a:t>Arbejdsporet har bl.a. opnået enighed om struktureringen af anbefalingen. I efteråret vil fokus være på, hvordan man sikrer harmonisering af databehov på tværs af både registrene (Stamdataregistret, Energiproducenttællingen og </a:t>
                      </a:r>
                      <a:r>
                        <a:rPr lang="da-DK" sz="800" kern="1200" baseline="0" dirty="0" err="1">
                          <a:solidFill>
                            <a:schemeClr val="tx1"/>
                          </a:solidFill>
                          <a:latin typeface="+mn-lt"/>
                          <a:ea typeface="+mn-ea"/>
                          <a:cs typeface="+mn-cs"/>
                        </a:rPr>
                        <a:t>DataHub</a:t>
                      </a:r>
                      <a:r>
                        <a:rPr lang="da-DK" sz="800" kern="1200" baseline="0" dirty="0">
                          <a:solidFill>
                            <a:schemeClr val="tx1"/>
                          </a:solidFill>
                          <a:latin typeface="+mn-lt"/>
                          <a:ea typeface="+mn-ea"/>
                          <a:cs typeface="+mn-cs"/>
                        </a:rPr>
                        <a:t>) og aktørerne, foruden at sikre værdiskabelse gennem datagenbrug.</a:t>
                      </a: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7. Anbefaling vedr. harmoniseret udstilling af </a:t>
                      </a:r>
                      <a:r>
                        <a:rPr lang="da-DK" sz="900" kern="1200" dirty="0" err="1">
                          <a:solidFill>
                            <a:schemeClr val="dk1"/>
                          </a:solidFill>
                          <a:latin typeface="+mn-lt"/>
                          <a:ea typeface="+mn-ea"/>
                          <a:cs typeface="+mn-cs"/>
                        </a:rPr>
                        <a:t>lokationsspecifikke</a:t>
                      </a:r>
                      <a:r>
                        <a:rPr lang="da-DK" sz="900" kern="1200" dirty="0">
                          <a:solidFill>
                            <a:schemeClr val="dk1"/>
                          </a:solidFill>
                          <a:latin typeface="+mn-lt"/>
                          <a:ea typeface="+mn-ea"/>
                          <a:cs typeface="+mn-cs"/>
                        </a:rPr>
                        <a:t> el-tariffer</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Q3 2025 (FFD 25/9 2025)</a:t>
                      </a:r>
                    </a:p>
                  </a:txBody>
                  <a:tcPr/>
                </a:tc>
                <a:tc>
                  <a:txBody>
                    <a:bodyPr/>
                    <a:lstStyle/>
                    <a:p>
                      <a:r>
                        <a:rPr lang="da-DK" sz="900" kern="1200" dirty="0">
                          <a:solidFill>
                            <a:schemeClr val="dk1"/>
                          </a:solidFill>
                          <a:latin typeface="+mn-lt"/>
                          <a:ea typeface="+mn-ea"/>
                          <a:cs typeface="+mn-cs"/>
                        </a:rPr>
                        <a:t>Energinet</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Arbejdsspor vedr. dataunderstøttelse af V2G</a:t>
                      </a:r>
                    </a:p>
                    <a:p>
                      <a:endParaRPr lang="da-DK" sz="900" i="1" kern="1200" dirty="0">
                        <a:solidFill>
                          <a:schemeClr val="dk1"/>
                        </a:solidFill>
                        <a:latin typeface="+mn-lt"/>
                        <a:ea typeface="+mn-ea"/>
                        <a:cs typeface="+mn-cs"/>
                      </a:endParaRPr>
                    </a:p>
                  </a:txBody>
                  <a:tcPr/>
                </a:tc>
                <a:tc>
                  <a:txBody>
                    <a:bodyPr/>
                    <a:lstStyle/>
                    <a:p>
                      <a:r>
                        <a:rPr lang="da-DK" sz="900" dirty="0"/>
                        <a:t>5, 8 og 9</a:t>
                      </a:r>
                    </a:p>
                  </a:txBody>
                  <a:tcPr/>
                </a:tc>
                <a:tc>
                  <a:txBody>
                    <a:bodyPr/>
                    <a:lstStyle/>
                    <a:p>
                      <a:r>
                        <a:rPr lang="da-DK" sz="800" kern="1200" baseline="0" dirty="0">
                          <a:solidFill>
                            <a:schemeClr val="tx1"/>
                          </a:solidFill>
                          <a:latin typeface="+mn-lt"/>
                          <a:ea typeface="+mn-ea"/>
                          <a:cs typeface="+mn-cs"/>
                        </a:rPr>
                        <a:t>El-</a:t>
                      </a:r>
                      <a:r>
                        <a:rPr lang="da-DK" sz="800" kern="1200" baseline="0" dirty="0" err="1">
                          <a:solidFill>
                            <a:schemeClr val="tx1"/>
                          </a:solidFill>
                          <a:latin typeface="+mn-lt"/>
                          <a:ea typeface="+mn-ea"/>
                          <a:cs typeface="+mn-cs"/>
                        </a:rPr>
                        <a:t>DUG’en</a:t>
                      </a:r>
                      <a:r>
                        <a:rPr lang="da-DK" sz="800" kern="1200" baseline="0" dirty="0">
                          <a:solidFill>
                            <a:schemeClr val="tx1"/>
                          </a:solidFill>
                          <a:latin typeface="+mn-lt"/>
                          <a:ea typeface="+mn-ea"/>
                          <a:cs typeface="+mn-cs"/>
                        </a:rPr>
                        <a:t> har vedtaget anbefalingen om, at der bør udvikles en åben løsning, der giver adgang til harmoniseret udstilling af tariffer på adresseniveau, at data kan tilgås via system-til-system integration, og at der skabes den nødvendige hjemmel til løsningen i elforsyningsloven.</a:t>
                      </a:r>
                    </a:p>
                  </a:txBody>
                  <a:tcPr/>
                </a:tc>
                <a:extLst>
                  <a:ext uri="{0D108BD9-81ED-4DB2-BD59-A6C34878D82A}">
                    <a16:rowId xmlns:a16="http://schemas.microsoft.com/office/drawing/2014/main" val="292319894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15849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16. september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535478676"/>
              </p:ext>
            </p:extLst>
          </p:nvPr>
        </p:nvGraphicFramePr>
        <p:xfrm>
          <a:off x="323527" y="630902"/>
          <a:ext cx="8496943" cy="1525960"/>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1152128">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1584174">
                  <a:extLst>
                    <a:ext uri="{9D8B030D-6E8A-4147-A177-3AD203B41FA5}">
                      <a16:colId xmlns:a16="http://schemas.microsoft.com/office/drawing/2014/main" val="624544613"/>
                    </a:ext>
                  </a:extLst>
                </a:gridCol>
              </a:tblGrid>
              <a:tr h="428680">
                <a:tc>
                  <a:txBody>
                    <a:bodyPr/>
                    <a:lstStyle/>
                    <a:p>
                      <a:r>
                        <a:rPr lang="da-DK" sz="900" dirty="0"/>
                        <a:t>El-DUG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8. Vurdering og evt. anbefalinger vedr. nye databehandlingsbeføjelser til Energinet</a:t>
                      </a:r>
                    </a:p>
                  </a:txBody>
                  <a:tcPr/>
                </a:tc>
                <a:tc>
                  <a:txBody>
                    <a:bodyPr/>
                    <a:lstStyle/>
                    <a:p>
                      <a:endParaRPr lang="da-DK" dirty="0">
                        <a:solidFill>
                          <a:schemeClr val="tx1"/>
                        </a:solidFill>
                      </a:endParaRPr>
                    </a:p>
                  </a:txBody>
                  <a:tcPr>
                    <a:solidFill>
                      <a:schemeClr val="bg1">
                        <a:lumMod val="85000"/>
                      </a:schemeClr>
                    </a:solidFill>
                  </a:tcPr>
                </a:tc>
                <a:tc>
                  <a:txBody>
                    <a:bodyPr/>
                    <a:lstStyle/>
                    <a:p>
                      <a:r>
                        <a:rPr lang="da-DK" sz="900" kern="1200" dirty="0">
                          <a:solidFill>
                            <a:schemeClr val="dk1"/>
                          </a:solidFill>
                          <a:latin typeface="+mn-lt"/>
                          <a:ea typeface="+mn-ea"/>
                          <a:cs typeface="+mn-cs"/>
                        </a:rPr>
                        <a:t>n/a</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latin typeface="+mn-lt"/>
                          <a:ea typeface="+mn-ea"/>
                          <a:cs typeface="+mn-cs"/>
                        </a:rPr>
                        <a:t>Q3 2026 (FFD 2/12 2026)</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Energistyrelsen</a:t>
                      </a:r>
                    </a:p>
                  </a:txBody>
                  <a:tcPr/>
                </a:tc>
                <a:tc>
                  <a:txBody>
                    <a:bodyPr/>
                    <a:lstStyle/>
                    <a:p>
                      <a:r>
                        <a:rPr lang="da-DK" sz="900" kern="1200" dirty="0">
                          <a:solidFill>
                            <a:schemeClr val="dk1"/>
                          </a:solidFill>
                          <a:latin typeface="+mn-lt"/>
                          <a:ea typeface="+mn-ea"/>
                          <a:cs typeface="+mn-cs"/>
                        </a:rPr>
                        <a:t>n/a</a:t>
                      </a:r>
                    </a:p>
                  </a:txBody>
                  <a:tcPr/>
                </a:tc>
                <a:tc>
                  <a:txBody>
                    <a:bodyPr/>
                    <a:lstStyle/>
                    <a:p>
                      <a:r>
                        <a:rPr lang="da-DK" sz="900" kern="1200" dirty="0">
                          <a:solidFill>
                            <a:schemeClr val="dk1"/>
                          </a:solidFill>
                          <a:latin typeface="+mn-lt"/>
                          <a:ea typeface="+mn-ea"/>
                          <a:cs typeface="+mn-cs"/>
                        </a:rPr>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Leverancebeskrivelsen blev godkendt af </a:t>
                      </a:r>
                      <a:r>
                        <a:rPr lang="da-DK" sz="900" kern="1200" dirty="0" err="1">
                          <a:solidFill>
                            <a:schemeClr val="dk1"/>
                          </a:solidFill>
                          <a:latin typeface="+mn-lt"/>
                          <a:ea typeface="+mn-ea"/>
                          <a:cs typeface="+mn-cs"/>
                        </a:rPr>
                        <a:t>el-DUG’en</a:t>
                      </a:r>
                      <a:r>
                        <a:rPr lang="da-DK" sz="900" kern="1200" dirty="0">
                          <a:solidFill>
                            <a:schemeClr val="dk1"/>
                          </a:solidFill>
                          <a:latin typeface="+mn-lt"/>
                          <a:ea typeface="+mn-ea"/>
                          <a:cs typeface="+mn-cs"/>
                        </a:rPr>
                        <a:t> den 17.</a:t>
                      </a:r>
                      <a:r>
                        <a:rPr lang="da-DK" sz="900" kern="1200" dirty="0">
                          <a:solidFill>
                            <a:schemeClr val="accent3"/>
                          </a:solidFill>
                          <a:latin typeface="+mn-lt"/>
                          <a:ea typeface="+mn-ea"/>
                          <a:cs typeface="+mn-cs"/>
                        </a:rPr>
                        <a:t> </a:t>
                      </a:r>
                      <a:r>
                        <a:rPr lang="da-DK" sz="900" kern="1200" dirty="0">
                          <a:solidFill>
                            <a:schemeClr val="dk1"/>
                          </a:solidFill>
                          <a:latin typeface="+mn-lt"/>
                          <a:ea typeface="+mn-ea"/>
                          <a:cs typeface="+mn-cs"/>
                        </a:rPr>
                        <a:t>september. </a:t>
                      </a:r>
                      <a:endParaRPr lang="da-DK" sz="900" kern="1200" dirty="0">
                        <a:solidFill>
                          <a:schemeClr val="accent3"/>
                        </a:solidFill>
                        <a:latin typeface="+mn-lt"/>
                        <a:ea typeface="+mn-ea"/>
                        <a:cs typeface="+mn-cs"/>
                      </a:endParaRPr>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solidFill>
                      <a:srgbClr val="E7EFF1"/>
                    </a:solidFill>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dirty="0"/>
                    </a:p>
                  </a:txBody>
                  <a:tcPr>
                    <a:solidFill>
                      <a:srgbClr val="CBDDE1"/>
                    </a:solidFill>
                  </a:tcPr>
                </a:tc>
                <a:tc>
                  <a:txBody>
                    <a:bodyPr/>
                    <a:lstStyle/>
                    <a:p>
                      <a:endParaRPr lang="da-DK" sz="900" kern="1200" dirty="0">
                        <a:solidFill>
                          <a:schemeClr val="dk1"/>
                        </a:solidFill>
                        <a:latin typeface="+mn-lt"/>
                        <a:ea typeface="+mn-ea"/>
                        <a:cs typeface="+mn-cs"/>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kern="1200" dirty="0">
                        <a:solidFill>
                          <a:schemeClr val="dk1"/>
                        </a:solidFill>
                        <a:latin typeface="+mn-lt"/>
                        <a:ea typeface="+mn-ea"/>
                        <a:cs typeface="+mn-cs"/>
                      </a:endParaRPr>
                    </a:p>
                  </a:txBody>
                  <a:tcPr/>
                </a:tc>
                <a:tc>
                  <a:txBody>
                    <a:bodyPr/>
                    <a:lstStyle/>
                    <a:p>
                      <a:endParaRPr lang="da-DK" sz="900" kern="1200" dirty="0">
                        <a:solidFill>
                          <a:schemeClr val="dk1"/>
                        </a:solidFill>
                        <a:latin typeface="+mn-lt"/>
                        <a:ea typeface="+mn-ea"/>
                        <a:cs typeface="+mn-cs"/>
                      </a:endParaRPr>
                    </a:p>
                  </a:txBody>
                  <a:tcPr/>
                </a:tc>
                <a:tc>
                  <a:txBody>
                    <a:bodyPr/>
                    <a:lstStyle/>
                    <a:p>
                      <a:endParaRPr lang="da-DK" sz="900" i="1" kern="1200" dirty="0">
                        <a:solidFill>
                          <a:schemeClr val="dk1"/>
                        </a:solidFill>
                        <a:latin typeface="+mn-lt"/>
                        <a:ea typeface="+mn-ea"/>
                        <a:cs typeface="+mn-cs"/>
                      </a:endParaRPr>
                    </a:p>
                  </a:txBody>
                  <a:tcPr/>
                </a:tc>
                <a:tc>
                  <a:txBody>
                    <a:bodyPr/>
                    <a:lstStyle/>
                    <a:p>
                      <a:endParaRPr lang="da-DK" sz="900" dirty="0"/>
                    </a:p>
                  </a:txBody>
                  <a:tcPr/>
                </a:tc>
                <a:tc>
                  <a:txBody>
                    <a:bodyPr/>
                    <a:lstStyle/>
                    <a:p>
                      <a:endParaRPr lang="da-DK" sz="800" kern="1200" baseline="0" dirty="0">
                        <a:solidFill>
                          <a:schemeClr val="tx1"/>
                        </a:solidFill>
                        <a:latin typeface="+mn-lt"/>
                        <a:ea typeface="+mn-ea"/>
                        <a:cs typeface="+mn-cs"/>
                      </a:endParaRPr>
                    </a:p>
                  </a:txBody>
                  <a:tcPr/>
                </a:tc>
                <a:extLst>
                  <a:ext uri="{0D108BD9-81ED-4DB2-BD59-A6C34878D82A}">
                    <a16:rowId xmlns:a16="http://schemas.microsoft.com/office/drawing/2014/main" val="292319894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7362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33" imgW="347" imgH="348" progId="TCLayout.ActiveDocument.1">
                  <p:embed/>
                </p:oleObj>
              </mc:Choice>
              <mc:Fallback>
                <p:oleObj name="think-cell Slide" r:id="rId133" imgW="347" imgH="348" progId="TCLayout.ActiveDocument.1">
                  <p:embed/>
                  <p:pic>
                    <p:nvPicPr>
                      <p:cNvPr id="67" name="think-cell data - do not delete" hidden="1"/>
                      <p:cNvPicPr/>
                      <p:nvPr/>
                    </p:nvPicPr>
                    <p:blipFill>
                      <a:blip r:embed="rId134"/>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pPr marL="0" marR="0" lvl="0" indent="0" algn="r" defTabSz="818693" rtl="0" eaLnBrk="1" fontAlgn="auto" latinLnBrk="0" hangingPunct="1">
              <a:lnSpc>
                <a:spcPct val="100000"/>
              </a:lnSpc>
              <a:spcBef>
                <a:spcPts val="0"/>
              </a:spcBef>
              <a:spcAft>
                <a:spcPts val="0"/>
              </a:spcAft>
              <a:buClrTx/>
              <a:buSzTx/>
              <a:buFontTx/>
              <a:buNone/>
              <a:tabLst/>
              <a:defRPr/>
            </a:pPr>
            <a:fld id="{8495CB62-E429-41F0-9251-2082699143B5}" type="datetime2">
              <a:rPr kumimoji="0" lang="da-DK" sz="675"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rPr>
              <a:pPr marL="0" marR="0" lvl="0" indent="0" algn="r" defTabSz="818693" rtl="0" eaLnBrk="1" fontAlgn="auto" latinLnBrk="0" hangingPunct="1">
                <a:lnSpc>
                  <a:spcPct val="100000"/>
                </a:lnSpc>
                <a:spcBef>
                  <a:spcPts val="0"/>
                </a:spcBef>
                <a:spcAft>
                  <a:spcPts val="0"/>
                </a:spcAft>
                <a:buClrTx/>
                <a:buSzTx/>
                <a:buFontTx/>
                <a:buNone/>
                <a:tabLst/>
                <a:defRPr/>
              </a:pPr>
              <a:t>16. september 2025</a:t>
            </a:fld>
            <a:endParaRPr kumimoji="0" lang="da-DK" sz="675"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Segoe UI Semilight" panose="020B0402040204020203" pitchFamily="34" charset="0"/>
            </a:endParaRPr>
          </a:p>
        </p:txBody>
      </p:sp>
      <p:sp>
        <p:nvSpPr>
          <p:cNvPr id="126" name="Rektangel 125"/>
          <p:cNvSpPr/>
          <p:nvPr>
            <p:custDataLst>
              <p:tags r:id="rId2"/>
            </p:custDataLst>
          </p:nvPr>
        </p:nvSpPr>
        <p:spPr bwMode="auto">
          <a:xfrm>
            <a:off x="323850" y="755650"/>
            <a:ext cx="8197850" cy="23495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Arial"/>
              <a:ea typeface="+mn-ea"/>
              <a:cs typeface="+mn-cs"/>
            </a:endParaRPr>
          </a:p>
        </p:txBody>
      </p:sp>
      <p:sp>
        <p:nvSpPr>
          <p:cNvPr id="254" name="Rektangel 253"/>
          <p:cNvSpPr/>
          <p:nvPr>
            <p:custDataLst>
              <p:tags r:id="rId3"/>
            </p:custDataLst>
          </p:nvPr>
        </p:nvSpPr>
        <p:spPr bwMode="auto">
          <a:xfrm>
            <a:off x="323850" y="500062"/>
            <a:ext cx="8197850" cy="255588"/>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14" name="Pladsholder til tekst 3"/>
          <p:cNvSpPr>
            <a:spLocks noGrp="1"/>
          </p:cNvSpPr>
          <p:nvPr>
            <p:custDataLst>
              <p:tags r:id="rId4"/>
            </p:custDataLst>
          </p:nvPr>
        </p:nvSpPr>
        <p:spPr bwMode="auto">
          <a:xfrm>
            <a:off x="2863850" y="50800"/>
            <a:ext cx="4810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D9242AD-1A51-44FC-A1D9-C6E901F4A6FC}" type="datetime'''''j''''''''''ul'''''''">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jul</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6" name="Pladsholder til tekst 3"/>
          <p:cNvSpPr>
            <a:spLocks noGrp="1"/>
          </p:cNvSpPr>
          <p:nvPr>
            <p:custDataLst>
              <p:tags r:id="rId5"/>
            </p:custDataLst>
          </p:nvPr>
        </p:nvSpPr>
        <p:spPr bwMode="auto">
          <a:xfrm>
            <a:off x="3344863" y="50800"/>
            <a:ext cx="4794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BB132FD7-DA06-413A-9D29-74B83931BCDC}" type="datetime'''''''''''''''''''au''''''''''''g'">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aug</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8" name="Pladsholder til tekst 3"/>
          <p:cNvSpPr>
            <a:spLocks noGrp="1"/>
          </p:cNvSpPr>
          <p:nvPr>
            <p:custDataLst>
              <p:tags r:id="rId6"/>
            </p:custDataLst>
          </p:nvPr>
        </p:nvSpPr>
        <p:spPr bwMode="auto">
          <a:xfrm>
            <a:off x="3824287" y="50800"/>
            <a:ext cx="4651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684515C-6388-4503-B783-C53273300A32}" type="datetime'''s''''''''e''''''''p'''''">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sep</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19" name="Pladsholder til tekst 3"/>
          <p:cNvSpPr>
            <a:spLocks noGrp="1"/>
          </p:cNvSpPr>
          <p:nvPr>
            <p:custDataLst>
              <p:tags r:id="rId7"/>
            </p:custDataLst>
          </p:nvPr>
        </p:nvSpPr>
        <p:spPr bwMode="auto">
          <a:xfrm>
            <a:off x="4289425" y="50800"/>
            <a:ext cx="4810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697D0688-5D22-4347-94C2-4A7203007D23}" type="datetime'''''''''''''''''''''''''''o''k''''t'''''">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okt</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0" name="Pladsholder til tekst 3"/>
          <p:cNvSpPr>
            <a:spLocks noGrp="1"/>
          </p:cNvSpPr>
          <p:nvPr>
            <p:custDataLst>
              <p:tags r:id="rId8"/>
            </p:custDataLst>
          </p:nvPr>
        </p:nvSpPr>
        <p:spPr bwMode="auto">
          <a:xfrm>
            <a:off x="4770437" y="50800"/>
            <a:ext cx="4651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5BF18118-8CC4-4663-85AF-6776478CD93F}" type="datetime'''''''''''''''n''''''o''''''''''''''''''''''v'''''">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nov</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221" name="Pladsholder til tekst 3"/>
          <p:cNvSpPr>
            <a:spLocks noGrp="1"/>
          </p:cNvSpPr>
          <p:nvPr>
            <p:custDataLst>
              <p:tags r:id="rId9"/>
            </p:custDataLst>
          </p:nvPr>
        </p:nvSpPr>
        <p:spPr bwMode="auto">
          <a:xfrm>
            <a:off x="5235575" y="50800"/>
            <a:ext cx="4810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fld id="{47C0D9D7-8CC3-4361-87B9-FAF08376DC96}" type="datetime'''''''''''''d''''''''''''''''''''''''''''''''e''''''''c'''">
              <a:rPr kumimoji="0" lang="da-DK" altLang="en-US" sz="1050" b="1" i="0" u="none" strike="noStrike" kern="1200" cap="none" spc="0" normalizeH="0" baseline="0" noProof="0" smtClean="0">
                <a:ln>
                  <a:noFill/>
                </a:ln>
                <a:solidFill>
                  <a:prstClr val="white"/>
                </a:solidFill>
                <a:effectLst/>
                <a:uLnTx/>
                <a:uFillTx/>
                <a:latin typeface="Arial"/>
                <a:ea typeface="Roboto" panose="02000000000000000000" pitchFamily="2" charset="0"/>
                <a:cs typeface="Segoe UI Semilight" panose="020B0402040204020203" pitchFamily="34" charset="0"/>
              </a:rPr>
              <a:pPr marL="0" marR="0" lvl="0" indent="0" algn="ctr" defTabSz="1091563" rtl="0" eaLnBrk="1" fontAlgn="auto" latinLnBrk="0" hangingPunct="1">
                <a:lnSpc>
                  <a:spcPct val="100000"/>
                </a:lnSpc>
                <a:spcBef>
                  <a:spcPct val="0"/>
                </a:spcBef>
                <a:spcAft>
                  <a:spcPct val="0"/>
                </a:spcAft>
                <a:buClrTx/>
                <a:buSzTx/>
                <a:buFont typeface="Arial" panose="020B0604020202020204" pitchFamily="34" charset="0"/>
                <a:buNone/>
                <a:tabLst/>
                <a:defRPr/>
              </a:pPr>
              <a:t>dec</a:t>
            </a:fld>
            <a:endParaRPr kumimoji="0" lang="da-DK" sz="1050" b="1"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80" name="Pladsholder til tekst 3"/>
          <p:cNvSpPr>
            <a:spLocks noGrp="1"/>
          </p:cNvSpPr>
          <p:nvPr>
            <p:custDataLst>
              <p:tags r:id="rId10"/>
            </p:custDataLst>
          </p:nvPr>
        </p:nvSpPr>
        <p:spPr bwMode="auto">
          <a:xfrm>
            <a:off x="5716588" y="50800"/>
            <a:ext cx="4794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64F65470-C4A5-4550-9C2F-3B691F84D850}" type="datetime'''''''''''''''''''j''''a''n'''''''''''''''''''''''''''''">
              <a:rPr lang="da-DK" altLang="en-US" sz="1050" b="1" smtClean="0">
                <a:solidFill>
                  <a:srgbClr val="FFFFFF"/>
                </a:solidFill>
                <a:latin typeface="+mn-lt"/>
              </a:rPr>
              <a:pPr marL="0" lvl="0" indent="0" algn="ctr">
                <a:spcBef>
                  <a:spcPct val="0"/>
                </a:spcBef>
                <a:spcAft>
                  <a:spcPct val="0"/>
                </a:spcAft>
                <a:buNone/>
                <a:defRPr/>
              </a:pPr>
              <a:t>jan</a:t>
            </a:fld>
            <a:endParaRPr kumimoji="0" lang="da-DK" sz="1050" b="1" i="0" strike="noStrike" kern="1200" cap="none" spc="0" normalizeH="0" baseline="0" noProof="0" dirty="0">
              <a:ln>
                <a:noFill/>
              </a:ln>
              <a:solidFill>
                <a:srgbClr val="FFFFFF"/>
              </a:solidFill>
              <a:effectLst/>
              <a:uLnTx/>
              <a:uFillTx/>
              <a:latin typeface="+mn-lt"/>
            </a:endParaRPr>
          </a:p>
        </p:txBody>
      </p:sp>
      <p:sp>
        <p:nvSpPr>
          <p:cNvPr id="182" name="Pladsholder til tekst 3"/>
          <p:cNvSpPr>
            <a:spLocks noGrp="1"/>
          </p:cNvSpPr>
          <p:nvPr>
            <p:custDataLst>
              <p:tags r:id="rId11"/>
            </p:custDataLst>
          </p:nvPr>
        </p:nvSpPr>
        <p:spPr bwMode="auto">
          <a:xfrm>
            <a:off x="6196013" y="50800"/>
            <a:ext cx="4349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327CE796-695A-4427-B442-C2374F4083E4}" type="datetime'''f''''''''''''e''''''''''''''''''''''b'''''''''''''''''''''">
              <a:rPr lang="da-DK" altLang="en-US" sz="1050" b="1" smtClean="0">
                <a:solidFill>
                  <a:srgbClr val="FFFFFF"/>
                </a:solidFill>
                <a:latin typeface="+mn-lt"/>
              </a:rPr>
              <a:pPr/>
              <a:t>feb</a:t>
            </a:fld>
            <a:endParaRPr kumimoji="0" lang="da-DK" sz="1050" b="1" i="0" strike="noStrike" kern="1200" cap="none" spc="0" normalizeH="0" baseline="0" noProof="0" dirty="0">
              <a:ln>
                <a:noFill/>
              </a:ln>
              <a:solidFill>
                <a:srgbClr val="FFFFFF"/>
              </a:solidFill>
              <a:effectLst/>
              <a:uLnTx/>
              <a:uFillTx/>
              <a:latin typeface="+mn-lt"/>
            </a:endParaRPr>
          </a:p>
        </p:txBody>
      </p:sp>
      <p:sp>
        <p:nvSpPr>
          <p:cNvPr id="183" name="Pladsholder til tekst 3"/>
          <p:cNvSpPr>
            <a:spLocks noGrp="1"/>
          </p:cNvSpPr>
          <p:nvPr>
            <p:custDataLst>
              <p:tags r:id="rId12"/>
            </p:custDataLst>
          </p:nvPr>
        </p:nvSpPr>
        <p:spPr bwMode="auto">
          <a:xfrm>
            <a:off x="6630988" y="50800"/>
            <a:ext cx="4794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D9588942-B853-45A0-B857-956198A82A63}" type="datetime'''''''m''''''''''''''''a''''''''r'''''''''">
              <a:rPr lang="da-DK" altLang="en-US" sz="1050" b="1" smtClean="0">
                <a:solidFill>
                  <a:srgbClr val="FFFFFF"/>
                </a:solidFill>
                <a:latin typeface="+mn-lt"/>
              </a:rPr>
              <a:pPr/>
              <a:t>mar</a:t>
            </a:fld>
            <a:endParaRPr kumimoji="0" lang="da-DK" sz="1050" b="1" i="0" strike="noStrike" kern="1200" cap="none" spc="0" normalizeH="0" baseline="0" noProof="0" dirty="0">
              <a:ln>
                <a:noFill/>
              </a:ln>
              <a:solidFill>
                <a:srgbClr val="FFFFFF"/>
              </a:solidFill>
              <a:effectLst/>
              <a:uLnTx/>
              <a:uFillTx/>
              <a:latin typeface="+mn-lt"/>
            </a:endParaRPr>
          </a:p>
        </p:txBody>
      </p:sp>
      <p:sp>
        <p:nvSpPr>
          <p:cNvPr id="57" name="Pladsholder til tekst 3">
            <a:extLst>
              <a:ext uri="{FF2B5EF4-FFF2-40B4-BE49-F238E27FC236}">
                <a16:creationId xmlns:a16="http://schemas.microsoft.com/office/drawing/2014/main" id="{1ABCCDB7-1209-A203-F4D5-BAB6322A0FC7}"/>
              </a:ext>
            </a:extLst>
          </p:cNvPr>
          <p:cNvSpPr>
            <a:spLocks noGrp="1"/>
          </p:cNvSpPr>
          <p:nvPr>
            <p:custDataLst>
              <p:tags r:id="rId13"/>
            </p:custDataLst>
          </p:nvPr>
        </p:nvSpPr>
        <p:spPr bwMode="auto">
          <a:xfrm>
            <a:off x="7110412" y="50800"/>
            <a:ext cx="4651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49C1B3E8-7779-40E8-8247-4DE94183F78D}" type="datetime'''''''''''''''''a''''''p''''r'''''''''">
              <a:rPr lang="da-DK" altLang="en-US" sz="1050" b="1" smtClean="0">
                <a:solidFill>
                  <a:srgbClr val="FFFFFF"/>
                </a:solidFill>
                <a:effectLst/>
                <a:latin typeface="+mn-lt"/>
              </a:rPr>
              <a:pPr/>
              <a:t>apr</a:t>
            </a:fld>
            <a:endParaRPr kumimoji="0" lang="da-DK" sz="1050" b="1" i="0" strike="noStrike" kern="1200" cap="none" spc="0" normalizeH="0" baseline="0" noProof="0" dirty="0">
              <a:ln>
                <a:noFill/>
              </a:ln>
              <a:solidFill>
                <a:srgbClr val="FFFFFF"/>
              </a:solidFill>
              <a:effectLst/>
              <a:uLnTx/>
              <a:uFillTx/>
              <a:latin typeface="+mn-lt"/>
            </a:endParaRPr>
          </a:p>
        </p:txBody>
      </p:sp>
      <p:sp>
        <p:nvSpPr>
          <p:cNvPr id="69" name="Pladsholder til tekst 3">
            <a:extLst>
              <a:ext uri="{FF2B5EF4-FFF2-40B4-BE49-F238E27FC236}">
                <a16:creationId xmlns:a16="http://schemas.microsoft.com/office/drawing/2014/main" id="{908E476D-D279-8E1A-BDBA-0AD4ECE91975}"/>
              </a:ext>
            </a:extLst>
          </p:cNvPr>
          <p:cNvSpPr>
            <a:spLocks noGrp="1"/>
          </p:cNvSpPr>
          <p:nvPr>
            <p:custDataLst>
              <p:tags r:id="rId14"/>
            </p:custDataLst>
          </p:nvPr>
        </p:nvSpPr>
        <p:spPr bwMode="auto">
          <a:xfrm>
            <a:off x="7575550" y="50800"/>
            <a:ext cx="4810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F98503EA-1DBF-45C3-B45E-599016B23151}" type="datetime'''''''''''''''''''''m''''''''''''''a''''''''j'''''''''''">
              <a:rPr lang="da-DK" altLang="en-US" sz="1050" b="1" smtClean="0">
                <a:solidFill>
                  <a:srgbClr val="FFFFFF"/>
                </a:solidFill>
                <a:effectLst/>
                <a:latin typeface="+mn-lt"/>
              </a:rPr>
              <a:pPr/>
              <a:t>maj</a:t>
            </a:fld>
            <a:endParaRPr kumimoji="0" lang="da-DK" sz="1050" b="1" i="0" strike="noStrike" kern="1200" cap="none" spc="0" normalizeH="0" baseline="0" noProof="0" dirty="0">
              <a:ln>
                <a:noFill/>
              </a:ln>
              <a:solidFill>
                <a:srgbClr val="FFFFFF"/>
              </a:solidFill>
              <a:effectLst/>
              <a:uLnTx/>
              <a:uFillTx/>
              <a:latin typeface="+mn-lt"/>
            </a:endParaRPr>
          </a:p>
        </p:txBody>
      </p:sp>
      <p:sp>
        <p:nvSpPr>
          <p:cNvPr id="148" name="Pladsholder til tekst 3">
            <a:extLst>
              <a:ext uri="{FF2B5EF4-FFF2-40B4-BE49-F238E27FC236}">
                <a16:creationId xmlns:a16="http://schemas.microsoft.com/office/drawing/2014/main" id="{F3016EB5-FEC7-78D8-5756-4DF620EB2B1F}"/>
              </a:ext>
            </a:extLst>
          </p:cNvPr>
          <p:cNvSpPr>
            <a:spLocks noGrp="1"/>
          </p:cNvSpPr>
          <p:nvPr>
            <p:custDataLst>
              <p:tags r:id="rId15"/>
            </p:custDataLst>
          </p:nvPr>
        </p:nvSpPr>
        <p:spPr bwMode="auto">
          <a:xfrm>
            <a:off x="8056562" y="50800"/>
            <a:ext cx="4651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algn="ctr">
              <a:spcBef>
                <a:spcPct val="0"/>
              </a:spcBef>
              <a:spcAft>
                <a:spcPct val="0"/>
              </a:spcAft>
              <a:buNone/>
              <a:defRPr/>
            </a:pPr>
            <a:fld id="{BE2BA941-F08C-4187-A0DA-558969DA53AA}" type="datetime'j''''un'''''''''''''''''''''''''''''''''">
              <a:rPr lang="da-DK" altLang="en-US" sz="1050" b="1" smtClean="0">
                <a:solidFill>
                  <a:srgbClr val="FFFFFF"/>
                </a:solidFill>
                <a:effectLst/>
                <a:latin typeface="+mn-lt"/>
              </a:rPr>
              <a:pPr/>
              <a:t>jun</a:t>
            </a:fld>
            <a:endParaRPr kumimoji="0" lang="da-DK" sz="1050" b="1" i="0" strike="noStrike" kern="1200" cap="none" spc="0" normalizeH="0" baseline="0" noProof="0" dirty="0">
              <a:ln>
                <a:noFill/>
              </a:ln>
              <a:solidFill>
                <a:srgbClr val="FFFFFF"/>
              </a:solidFill>
              <a:effectLst/>
              <a:uLnTx/>
              <a:uFillTx/>
              <a:latin typeface="+mn-lt"/>
            </a:endParaRPr>
          </a:p>
        </p:txBody>
      </p:sp>
      <p:cxnSp>
        <p:nvCxnSpPr>
          <p:cNvPr id="30" name="Lige forbindelse 29"/>
          <p:cNvCxnSpPr/>
          <p:nvPr>
            <p:custDataLst>
              <p:tags r:id="rId16"/>
            </p:custDataLst>
          </p:nvPr>
        </p:nvCxnSpPr>
        <p:spPr bwMode="auto">
          <a:xfrm>
            <a:off x="61960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Lige forbindelse 28"/>
          <p:cNvCxnSpPr/>
          <p:nvPr>
            <p:custDataLst>
              <p:tags r:id="rId17"/>
            </p:custDataLst>
          </p:nvPr>
        </p:nvCxnSpPr>
        <p:spPr bwMode="auto">
          <a:xfrm>
            <a:off x="57165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Lige forbindelse 229"/>
          <p:cNvCxnSpPr/>
          <p:nvPr>
            <p:custDataLst>
              <p:tags r:id="rId18"/>
            </p:custDataLst>
          </p:nvPr>
        </p:nvCxnSpPr>
        <p:spPr bwMode="auto">
          <a:xfrm>
            <a:off x="523557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Lige forbindelse 15"/>
          <p:cNvCxnSpPr/>
          <p:nvPr>
            <p:custDataLst>
              <p:tags r:id="rId19"/>
            </p:custDataLst>
          </p:nvPr>
        </p:nvCxnSpPr>
        <p:spPr bwMode="auto">
          <a:xfrm>
            <a:off x="477043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p:nvPr>
            <p:custDataLst>
              <p:tags r:id="rId20"/>
            </p:custDataLst>
          </p:nvPr>
        </p:nvCxnSpPr>
        <p:spPr bwMode="auto">
          <a:xfrm>
            <a:off x="4289425"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Lige forbindelse 128"/>
          <p:cNvCxnSpPr/>
          <p:nvPr>
            <p:custDataLst>
              <p:tags r:id="rId21"/>
            </p:custDataLst>
          </p:nvPr>
        </p:nvCxnSpPr>
        <p:spPr bwMode="auto">
          <a:xfrm>
            <a:off x="38242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p:nvPr>
            <p:custDataLst>
              <p:tags r:id="rId22"/>
            </p:custDataLst>
          </p:nvPr>
        </p:nvCxnSpPr>
        <p:spPr bwMode="auto">
          <a:xfrm>
            <a:off x="334486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3"/>
            </p:custDataLst>
          </p:nvPr>
        </p:nvCxnSpPr>
        <p:spPr bwMode="auto">
          <a:xfrm>
            <a:off x="3238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24"/>
            </p:custDataLst>
          </p:nvPr>
        </p:nvCxnSpPr>
        <p:spPr bwMode="auto">
          <a:xfrm>
            <a:off x="852170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25"/>
            </p:custDataLst>
          </p:nvPr>
        </p:nvCxnSpPr>
        <p:spPr bwMode="auto">
          <a:xfrm>
            <a:off x="28638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Lige forbindelse 79">
            <a:extLst>
              <a:ext uri="{FF2B5EF4-FFF2-40B4-BE49-F238E27FC236}">
                <a16:creationId xmlns:a16="http://schemas.microsoft.com/office/drawing/2014/main" id="{7B408078-E286-8AE9-DDBE-8242EA627C7F}"/>
              </a:ext>
            </a:extLst>
          </p:cNvPr>
          <p:cNvCxnSpPr/>
          <p:nvPr>
            <p:custDataLst>
              <p:tags r:id="rId26"/>
            </p:custDataLst>
          </p:nvPr>
        </p:nvCxnSpPr>
        <p:spPr bwMode="auto">
          <a:xfrm>
            <a:off x="80565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Lige forbindelse 78">
            <a:extLst>
              <a:ext uri="{FF2B5EF4-FFF2-40B4-BE49-F238E27FC236}">
                <a16:creationId xmlns:a16="http://schemas.microsoft.com/office/drawing/2014/main" id="{2515DBAE-C003-5C10-9986-D5DFB7C276C5}"/>
              </a:ext>
            </a:extLst>
          </p:cNvPr>
          <p:cNvCxnSpPr/>
          <p:nvPr>
            <p:custDataLst>
              <p:tags r:id="rId27"/>
            </p:custDataLst>
          </p:nvPr>
        </p:nvCxnSpPr>
        <p:spPr bwMode="auto">
          <a:xfrm>
            <a:off x="75755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Lige forbindelse 31"/>
          <p:cNvCxnSpPr/>
          <p:nvPr>
            <p:custDataLst>
              <p:tags r:id="rId28"/>
            </p:custDataLst>
          </p:nvPr>
        </p:nvCxnSpPr>
        <p:spPr bwMode="auto">
          <a:xfrm>
            <a:off x="7110413"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Lige forbindelse 245"/>
          <p:cNvCxnSpPr/>
          <p:nvPr>
            <p:custDataLst>
              <p:tags r:id="rId29"/>
            </p:custDataLst>
          </p:nvPr>
        </p:nvCxnSpPr>
        <p:spPr bwMode="auto">
          <a:xfrm>
            <a:off x="6630988" y="246063"/>
            <a:ext cx="0" cy="365601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Lige forbindelse 242"/>
          <p:cNvCxnSpPr/>
          <p:nvPr>
            <p:custDataLst>
              <p:tags r:id="rId30"/>
            </p:custDataLst>
          </p:nvPr>
        </p:nvCxnSpPr>
        <p:spPr bwMode="auto">
          <a:xfrm>
            <a:off x="43672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Lige forbindelse 243"/>
          <p:cNvCxnSpPr/>
          <p:nvPr>
            <p:custDataLst>
              <p:tags r:id="rId31"/>
            </p:custDataLst>
          </p:nvPr>
        </p:nvCxnSpPr>
        <p:spPr bwMode="auto">
          <a:xfrm>
            <a:off x="44751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Lige forbindelse 244"/>
          <p:cNvCxnSpPr/>
          <p:nvPr>
            <p:custDataLst>
              <p:tags r:id="rId32"/>
            </p:custDataLst>
          </p:nvPr>
        </p:nvCxnSpPr>
        <p:spPr bwMode="auto">
          <a:xfrm>
            <a:off x="45847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Lige forbindelse 246"/>
          <p:cNvCxnSpPr/>
          <p:nvPr>
            <p:custDataLst>
              <p:tags r:id="rId33"/>
            </p:custDataLst>
          </p:nvPr>
        </p:nvCxnSpPr>
        <p:spPr bwMode="auto">
          <a:xfrm>
            <a:off x="46926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Lige forbindelse 251"/>
          <p:cNvCxnSpPr/>
          <p:nvPr>
            <p:custDataLst>
              <p:tags r:id="rId34"/>
            </p:custDataLst>
          </p:nvPr>
        </p:nvCxnSpPr>
        <p:spPr bwMode="auto">
          <a:xfrm>
            <a:off x="48021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Lige forbindelse 235"/>
          <p:cNvCxnSpPr/>
          <p:nvPr>
            <p:custDataLst>
              <p:tags r:id="rId35"/>
            </p:custDataLst>
          </p:nvPr>
        </p:nvCxnSpPr>
        <p:spPr bwMode="auto">
          <a:xfrm>
            <a:off x="36083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Lige forbindelse 230"/>
          <p:cNvCxnSpPr/>
          <p:nvPr>
            <p:custDataLst>
              <p:tags r:id="rId36"/>
            </p:custDataLst>
          </p:nvPr>
        </p:nvCxnSpPr>
        <p:spPr bwMode="auto">
          <a:xfrm>
            <a:off x="49101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Lige forbindelse 239"/>
          <p:cNvCxnSpPr/>
          <p:nvPr>
            <p:custDataLst>
              <p:tags r:id="rId37"/>
            </p:custDataLst>
          </p:nvPr>
        </p:nvCxnSpPr>
        <p:spPr bwMode="auto">
          <a:xfrm>
            <a:off x="50180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38"/>
            </p:custDataLst>
          </p:nvPr>
        </p:nvCxnSpPr>
        <p:spPr bwMode="auto">
          <a:xfrm>
            <a:off x="51276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p:cNvCxnSpPr/>
          <p:nvPr>
            <p:custDataLst>
              <p:tags r:id="rId39"/>
            </p:custDataLst>
          </p:nvPr>
        </p:nvCxnSpPr>
        <p:spPr bwMode="auto">
          <a:xfrm>
            <a:off x="53435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Lige forbindelse 250"/>
          <p:cNvCxnSpPr/>
          <p:nvPr>
            <p:custDataLst>
              <p:tags r:id="rId40"/>
            </p:custDataLst>
          </p:nvPr>
        </p:nvCxnSpPr>
        <p:spPr bwMode="auto">
          <a:xfrm>
            <a:off x="54530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41"/>
            </p:custDataLst>
          </p:nvPr>
        </p:nvCxnSpPr>
        <p:spPr bwMode="auto">
          <a:xfrm>
            <a:off x="56689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Lige forbindelse 33"/>
          <p:cNvCxnSpPr/>
          <p:nvPr>
            <p:custDataLst>
              <p:tags r:id="rId42"/>
            </p:custDataLst>
          </p:nvPr>
        </p:nvCxnSpPr>
        <p:spPr bwMode="auto">
          <a:xfrm>
            <a:off x="57785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Lige forbindelse 35"/>
          <p:cNvCxnSpPr/>
          <p:nvPr>
            <p:custDataLst>
              <p:tags r:id="rId43"/>
            </p:custDataLst>
          </p:nvPr>
        </p:nvCxnSpPr>
        <p:spPr bwMode="auto">
          <a:xfrm>
            <a:off x="58864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Lige forbindelse 40"/>
          <p:cNvCxnSpPr/>
          <p:nvPr>
            <p:custDataLst>
              <p:tags r:id="rId44"/>
            </p:custDataLst>
          </p:nvPr>
        </p:nvCxnSpPr>
        <p:spPr bwMode="auto">
          <a:xfrm>
            <a:off x="59944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p:cNvCxnSpPr/>
          <p:nvPr>
            <p:custDataLst>
              <p:tags r:id="rId45"/>
            </p:custDataLst>
          </p:nvPr>
        </p:nvCxnSpPr>
        <p:spPr bwMode="auto">
          <a:xfrm>
            <a:off x="61039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p:cNvCxnSpPr/>
          <p:nvPr>
            <p:custDataLst>
              <p:tags r:id="rId46"/>
            </p:custDataLst>
          </p:nvPr>
        </p:nvCxnSpPr>
        <p:spPr bwMode="auto">
          <a:xfrm>
            <a:off x="62118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p:cNvCxnSpPr/>
          <p:nvPr>
            <p:custDataLst>
              <p:tags r:id="rId47"/>
            </p:custDataLst>
          </p:nvPr>
        </p:nvCxnSpPr>
        <p:spPr bwMode="auto">
          <a:xfrm>
            <a:off x="63198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p:cNvCxnSpPr/>
          <p:nvPr>
            <p:custDataLst>
              <p:tags r:id="rId48"/>
            </p:custDataLst>
          </p:nvPr>
        </p:nvCxnSpPr>
        <p:spPr bwMode="auto">
          <a:xfrm>
            <a:off x="64293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p:cNvCxnSpPr/>
          <p:nvPr>
            <p:custDataLst>
              <p:tags r:id="rId49"/>
            </p:custDataLst>
          </p:nvPr>
        </p:nvCxnSpPr>
        <p:spPr bwMode="auto">
          <a:xfrm>
            <a:off x="65373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p:cNvCxnSpPr/>
          <p:nvPr>
            <p:custDataLst>
              <p:tags r:id="rId50"/>
            </p:custDataLst>
          </p:nvPr>
        </p:nvCxnSpPr>
        <p:spPr bwMode="auto">
          <a:xfrm>
            <a:off x="66468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p:cNvCxnSpPr/>
          <p:nvPr>
            <p:custDataLst>
              <p:tags r:id="rId51"/>
            </p:custDataLst>
          </p:nvPr>
        </p:nvCxnSpPr>
        <p:spPr bwMode="auto">
          <a:xfrm>
            <a:off x="67548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Lige forbindelse 266"/>
          <p:cNvCxnSpPr/>
          <p:nvPr>
            <p:custDataLst>
              <p:tags r:id="rId52"/>
            </p:custDataLst>
          </p:nvPr>
        </p:nvCxnSpPr>
        <p:spPr bwMode="auto">
          <a:xfrm>
            <a:off x="68627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Lige forbindelse 270"/>
          <p:cNvCxnSpPr/>
          <p:nvPr>
            <p:custDataLst>
              <p:tags r:id="rId53"/>
            </p:custDataLst>
          </p:nvPr>
        </p:nvCxnSpPr>
        <p:spPr bwMode="auto">
          <a:xfrm>
            <a:off x="69723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Lige forbindelse 271"/>
          <p:cNvCxnSpPr/>
          <p:nvPr>
            <p:custDataLst>
              <p:tags r:id="rId54"/>
            </p:custDataLst>
          </p:nvPr>
        </p:nvCxnSpPr>
        <p:spPr bwMode="auto">
          <a:xfrm>
            <a:off x="70802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Lige forbindelse 272"/>
          <p:cNvCxnSpPr/>
          <p:nvPr>
            <p:custDataLst>
              <p:tags r:id="rId55"/>
            </p:custDataLst>
          </p:nvPr>
        </p:nvCxnSpPr>
        <p:spPr bwMode="auto">
          <a:xfrm>
            <a:off x="71882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Lige forbindelse 274"/>
          <p:cNvCxnSpPr/>
          <p:nvPr>
            <p:custDataLst>
              <p:tags r:id="rId56"/>
            </p:custDataLst>
          </p:nvPr>
        </p:nvCxnSpPr>
        <p:spPr bwMode="auto">
          <a:xfrm>
            <a:off x="740568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Lige forbindelse 275"/>
          <p:cNvCxnSpPr/>
          <p:nvPr>
            <p:custDataLst>
              <p:tags r:id="rId57"/>
            </p:custDataLst>
          </p:nvPr>
        </p:nvCxnSpPr>
        <p:spPr bwMode="auto">
          <a:xfrm>
            <a:off x="75136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Lige forbindelse 276"/>
          <p:cNvCxnSpPr/>
          <p:nvPr>
            <p:custDataLst>
              <p:tags r:id="rId58"/>
            </p:custDataLst>
          </p:nvPr>
        </p:nvCxnSpPr>
        <p:spPr bwMode="auto">
          <a:xfrm>
            <a:off x="76231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Lige forbindelse 84">
            <a:extLst>
              <a:ext uri="{FF2B5EF4-FFF2-40B4-BE49-F238E27FC236}">
                <a16:creationId xmlns:a16="http://schemas.microsoft.com/office/drawing/2014/main" id="{AB8D4D8B-04FE-F251-D309-C36056FBA2EE}"/>
              </a:ext>
            </a:extLst>
          </p:cNvPr>
          <p:cNvCxnSpPr/>
          <p:nvPr>
            <p:custDataLst>
              <p:tags r:id="rId59"/>
            </p:custDataLst>
          </p:nvPr>
        </p:nvCxnSpPr>
        <p:spPr bwMode="auto">
          <a:xfrm>
            <a:off x="77311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Lige forbindelse 85">
            <a:extLst>
              <a:ext uri="{FF2B5EF4-FFF2-40B4-BE49-F238E27FC236}">
                <a16:creationId xmlns:a16="http://schemas.microsoft.com/office/drawing/2014/main" id="{A9A1C09C-EFAB-6705-F1FE-235A1BC2E6D7}"/>
              </a:ext>
            </a:extLst>
          </p:cNvPr>
          <p:cNvCxnSpPr/>
          <p:nvPr>
            <p:custDataLst>
              <p:tags r:id="rId60"/>
            </p:custDataLst>
          </p:nvPr>
        </p:nvCxnSpPr>
        <p:spPr bwMode="auto">
          <a:xfrm>
            <a:off x="78390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Lige forbindelse 86">
            <a:extLst>
              <a:ext uri="{FF2B5EF4-FFF2-40B4-BE49-F238E27FC236}">
                <a16:creationId xmlns:a16="http://schemas.microsoft.com/office/drawing/2014/main" id="{15EDBFEF-0EAB-9F12-8E20-21B536E50435}"/>
              </a:ext>
            </a:extLst>
          </p:cNvPr>
          <p:cNvCxnSpPr/>
          <p:nvPr>
            <p:custDataLst>
              <p:tags r:id="rId61"/>
            </p:custDataLst>
          </p:nvPr>
        </p:nvCxnSpPr>
        <p:spPr bwMode="auto">
          <a:xfrm>
            <a:off x="79486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Lige forbindelse 87">
            <a:extLst>
              <a:ext uri="{FF2B5EF4-FFF2-40B4-BE49-F238E27FC236}">
                <a16:creationId xmlns:a16="http://schemas.microsoft.com/office/drawing/2014/main" id="{99A174FB-47D3-D2C8-17BA-53FEA9595949}"/>
              </a:ext>
            </a:extLst>
          </p:cNvPr>
          <p:cNvCxnSpPr/>
          <p:nvPr>
            <p:custDataLst>
              <p:tags r:id="rId62"/>
            </p:custDataLst>
          </p:nvPr>
        </p:nvCxnSpPr>
        <p:spPr bwMode="auto">
          <a:xfrm>
            <a:off x="81645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Lige forbindelse 90">
            <a:extLst>
              <a:ext uri="{FF2B5EF4-FFF2-40B4-BE49-F238E27FC236}">
                <a16:creationId xmlns:a16="http://schemas.microsoft.com/office/drawing/2014/main" id="{1CC88C0A-55E2-DE0B-331E-C9941A673771}"/>
              </a:ext>
            </a:extLst>
          </p:cNvPr>
          <p:cNvCxnSpPr/>
          <p:nvPr>
            <p:custDataLst>
              <p:tags r:id="rId63"/>
            </p:custDataLst>
          </p:nvPr>
        </p:nvCxnSpPr>
        <p:spPr bwMode="auto">
          <a:xfrm>
            <a:off x="82740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Lige forbindelse 91">
            <a:extLst>
              <a:ext uri="{FF2B5EF4-FFF2-40B4-BE49-F238E27FC236}">
                <a16:creationId xmlns:a16="http://schemas.microsoft.com/office/drawing/2014/main" id="{E340F950-6A87-5215-98E0-B4A26F757DE4}"/>
              </a:ext>
            </a:extLst>
          </p:cNvPr>
          <p:cNvCxnSpPr/>
          <p:nvPr>
            <p:custDataLst>
              <p:tags r:id="rId64"/>
            </p:custDataLst>
          </p:nvPr>
        </p:nvCxnSpPr>
        <p:spPr bwMode="auto">
          <a:xfrm>
            <a:off x="83820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Lige forbindelse 95">
            <a:extLst>
              <a:ext uri="{FF2B5EF4-FFF2-40B4-BE49-F238E27FC236}">
                <a16:creationId xmlns:a16="http://schemas.microsoft.com/office/drawing/2014/main" id="{AC0C3667-55FC-EC09-40E8-DEA3B366EC21}"/>
              </a:ext>
            </a:extLst>
          </p:cNvPr>
          <p:cNvCxnSpPr/>
          <p:nvPr>
            <p:custDataLst>
              <p:tags r:id="rId65"/>
            </p:custDataLst>
          </p:nvPr>
        </p:nvCxnSpPr>
        <p:spPr bwMode="auto">
          <a:xfrm>
            <a:off x="84899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Lige forbindelse 273"/>
          <p:cNvCxnSpPr/>
          <p:nvPr>
            <p:custDataLst>
              <p:tags r:id="rId66"/>
            </p:custDataLst>
          </p:nvPr>
        </p:nvCxnSpPr>
        <p:spPr bwMode="auto">
          <a:xfrm>
            <a:off x="72977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p:cNvCxnSpPr/>
          <p:nvPr>
            <p:custDataLst>
              <p:tags r:id="rId67"/>
            </p:custDataLst>
          </p:nvPr>
        </p:nvCxnSpPr>
        <p:spPr bwMode="auto">
          <a:xfrm>
            <a:off x="55610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Lige forbindelse 88"/>
          <p:cNvCxnSpPr/>
          <p:nvPr>
            <p:custDataLst>
              <p:tags r:id="rId68"/>
            </p:custDataLst>
          </p:nvPr>
        </p:nvCxnSpPr>
        <p:spPr bwMode="auto">
          <a:xfrm>
            <a:off x="29575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p:cNvCxnSpPr/>
          <p:nvPr>
            <p:custDataLst>
              <p:tags r:id="rId69"/>
            </p:custDataLst>
          </p:nvPr>
        </p:nvCxnSpPr>
        <p:spPr bwMode="auto">
          <a:xfrm>
            <a:off x="30654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Lige forbindelse 231"/>
          <p:cNvCxnSpPr/>
          <p:nvPr>
            <p:custDataLst>
              <p:tags r:id="rId70"/>
            </p:custDataLst>
          </p:nvPr>
        </p:nvCxnSpPr>
        <p:spPr bwMode="auto">
          <a:xfrm>
            <a:off x="317341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Lige forbindelse 232"/>
          <p:cNvCxnSpPr/>
          <p:nvPr>
            <p:custDataLst>
              <p:tags r:id="rId71"/>
            </p:custDataLst>
          </p:nvPr>
        </p:nvCxnSpPr>
        <p:spPr bwMode="auto">
          <a:xfrm>
            <a:off x="32829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Lige forbindelse 233"/>
          <p:cNvCxnSpPr/>
          <p:nvPr>
            <p:custDataLst>
              <p:tags r:id="rId72"/>
            </p:custDataLst>
          </p:nvPr>
        </p:nvCxnSpPr>
        <p:spPr bwMode="auto">
          <a:xfrm>
            <a:off x="339090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Lige forbindelse 234"/>
          <p:cNvCxnSpPr/>
          <p:nvPr>
            <p:custDataLst>
              <p:tags r:id="rId73"/>
            </p:custDataLst>
          </p:nvPr>
        </p:nvCxnSpPr>
        <p:spPr bwMode="auto">
          <a:xfrm>
            <a:off x="3498850"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Lige forbindelse 236"/>
          <p:cNvCxnSpPr/>
          <p:nvPr>
            <p:custDataLst>
              <p:tags r:id="rId74"/>
            </p:custDataLst>
          </p:nvPr>
        </p:nvCxnSpPr>
        <p:spPr bwMode="auto">
          <a:xfrm>
            <a:off x="3716338"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Lige forbindelse 237"/>
          <p:cNvCxnSpPr/>
          <p:nvPr>
            <p:custDataLst>
              <p:tags r:id="rId75"/>
            </p:custDataLst>
          </p:nvPr>
        </p:nvCxnSpPr>
        <p:spPr bwMode="auto">
          <a:xfrm>
            <a:off x="39338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Lige forbindelse 238"/>
          <p:cNvCxnSpPr/>
          <p:nvPr>
            <p:custDataLst>
              <p:tags r:id="rId76"/>
            </p:custDataLst>
          </p:nvPr>
        </p:nvCxnSpPr>
        <p:spPr bwMode="auto">
          <a:xfrm>
            <a:off x="404177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Lige forbindelse 240"/>
          <p:cNvCxnSpPr/>
          <p:nvPr>
            <p:custDataLst>
              <p:tags r:id="rId77"/>
            </p:custDataLst>
          </p:nvPr>
        </p:nvCxnSpPr>
        <p:spPr bwMode="auto">
          <a:xfrm>
            <a:off x="4149725"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Lige forbindelse 241"/>
          <p:cNvCxnSpPr/>
          <p:nvPr>
            <p:custDataLst>
              <p:tags r:id="rId78"/>
            </p:custDataLst>
          </p:nvPr>
        </p:nvCxnSpPr>
        <p:spPr bwMode="auto">
          <a:xfrm>
            <a:off x="4259263" y="246063"/>
            <a:ext cx="0" cy="36560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79"/>
            </p:custDataLst>
          </p:nvPr>
        </p:nvCxnSpPr>
        <p:spPr bwMode="auto">
          <a:xfrm>
            <a:off x="323850" y="218281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80"/>
            </p:custDataLst>
          </p:nvPr>
        </p:nvCxnSpPr>
        <p:spPr bwMode="auto">
          <a:xfrm>
            <a:off x="323850" y="173037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81"/>
            </p:custDataLst>
          </p:nvPr>
        </p:nvCxnSpPr>
        <p:spPr bwMode="auto">
          <a:xfrm>
            <a:off x="323850" y="250983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Lige forbindelse 228"/>
          <p:cNvCxnSpPr/>
          <p:nvPr>
            <p:custDataLst>
              <p:tags r:id="rId82"/>
            </p:custDataLst>
          </p:nvPr>
        </p:nvCxnSpPr>
        <p:spPr bwMode="auto">
          <a:xfrm>
            <a:off x="323850" y="50006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Lige forbindelse 223"/>
          <p:cNvCxnSpPr/>
          <p:nvPr>
            <p:custDataLst>
              <p:tags r:id="rId83"/>
            </p:custDataLst>
          </p:nvPr>
        </p:nvCxnSpPr>
        <p:spPr bwMode="auto">
          <a:xfrm>
            <a:off x="323850" y="316388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Lige forbindelse 26">
            <a:extLst>
              <a:ext uri="{FF2B5EF4-FFF2-40B4-BE49-F238E27FC236}">
                <a16:creationId xmlns:a16="http://schemas.microsoft.com/office/drawing/2014/main" id="{47758727-1548-EC05-46CE-C71A05784061}"/>
              </a:ext>
            </a:extLst>
          </p:cNvPr>
          <p:cNvCxnSpPr/>
          <p:nvPr>
            <p:custDataLst>
              <p:tags r:id="rId84"/>
            </p:custDataLst>
          </p:nvPr>
        </p:nvCxnSpPr>
        <p:spPr bwMode="auto">
          <a:xfrm>
            <a:off x="323850" y="357822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85"/>
            </p:custDataLst>
          </p:nvPr>
        </p:nvCxnSpPr>
        <p:spPr bwMode="auto">
          <a:xfrm>
            <a:off x="323850" y="75565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86"/>
            </p:custDataLst>
          </p:nvPr>
        </p:nvCxnSpPr>
        <p:spPr bwMode="auto">
          <a:xfrm>
            <a:off x="323850" y="131603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87"/>
            </p:custDataLst>
          </p:nvPr>
        </p:nvCxnSpPr>
        <p:spPr bwMode="auto">
          <a:xfrm>
            <a:off x="323850" y="2835275"/>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88"/>
            </p:custDataLst>
          </p:nvPr>
        </p:nvCxnSpPr>
        <p:spPr bwMode="auto">
          <a:xfrm>
            <a:off x="323850" y="3902075"/>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89"/>
            </p:custDataLst>
          </p:nvPr>
        </p:nvCxnSpPr>
        <p:spPr bwMode="auto">
          <a:xfrm>
            <a:off x="323850" y="246063"/>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7" name="Pil: højre 116">
            <a:extLst>
              <a:ext uri="{FF2B5EF4-FFF2-40B4-BE49-F238E27FC236}">
                <a16:creationId xmlns:a16="http://schemas.microsoft.com/office/drawing/2014/main" id="{A3A079A4-7ABF-FD3D-890C-B74DB64B3AA6}"/>
              </a:ext>
            </a:extLst>
          </p:cNvPr>
          <p:cNvSpPr/>
          <p:nvPr>
            <p:custDataLst>
              <p:tags r:id="rId90"/>
            </p:custDataLst>
          </p:nvPr>
        </p:nvSpPr>
        <p:spPr bwMode="auto">
          <a:xfrm>
            <a:off x="2863850" y="2524124"/>
            <a:ext cx="5773738"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Højrepil 3"/>
          <p:cNvSpPr/>
          <p:nvPr>
            <p:custDataLst>
              <p:tags r:id="rId91"/>
            </p:custDataLst>
          </p:nvPr>
        </p:nvSpPr>
        <p:spPr bwMode="auto">
          <a:xfrm>
            <a:off x="6862763" y="1744662"/>
            <a:ext cx="177482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2" name="Rektangel 21"/>
          <p:cNvSpPr/>
          <p:nvPr>
            <p:custDataLst>
              <p:tags r:id="rId92"/>
            </p:custDataLst>
          </p:nvPr>
        </p:nvSpPr>
        <p:spPr bwMode="auto">
          <a:xfrm>
            <a:off x="2863850" y="2247901"/>
            <a:ext cx="2805113" cy="98425"/>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11" name="Rektangel 310"/>
          <p:cNvSpPr/>
          <p:nvPr>
            <p:custDataLst>
              <p:tags r:id="rId93"/>
            </p:custDataLst>
          </p:nvPr>
        </p:nvSpPr>
        <p:spPr bwMode="auto">
          <a:xfrm>
            <a:off x="2863850" y="2900364"/>
            <a:ext cx="2836863" cy="98425"/>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0" name="Højrepil 39"/>
          <p:cNvSpPr/>
          <p:nvPr>
            <p:custDataLst>
              <p:tags r:id="rId94"/>
            </p:custDataLst>
          </p:nvPr>
        </p:nvSpPr>
        <p:spPr bwMode="auto">
          <a:xfrm>
            <a:off x="6862763" y="1328737"/>
            <a:ext cx="1774825"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p:cNvSpPr/>
          <p:nvPr>
            <p:custDataLst>
              <p:tags r:id="rId95"/>
            </p:custDataLst>
          </p:nvPr>
        </p:nvSpPr>
        <p:spPr bwMode="auto">
          <a:xfrm>
            <a:off x="2863850" y="1054101"/>
            <a:ext cx="2805113" cy="98425"/>
          </a:xfrm>
          <a:prstGeom prst="rect">
            <a:avLst/>
          </a:prstGeom>
          <a:solidFill>
            <a:schemeClr val="accent1"/>
          </a:solidFill>
          <a:ln w="19050" cap="flat" cmpd="sng" algn="ctr">
            <a:no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38" name="Rektangel 37"/>
          <p:cNvSpPr/>
          <p:nvPr>
            <p:custDataLst>
              <p:tags r:id="rId96"/>
            </p:custDataLst>
          </p:nvPr>
        </p:nvSpPr>
        <p:spPr bwMode="auto">
          <a:xfrm>
            <a:off x="2863850" y="3225801"/>
            <a:ext cx="1395413" cy="98425"/>
          </a:xfrm>
          <a:prstGeom prst="rect">
            <a:avLst/>
          </a:prstGeom>
          <a:solidFill>
            <a:schemeClr val="accent1"/>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Pil: højre 50">
            <a:extLst>
              <a:ext uri="{FF2B5EF4-FFF2-40B4-BE49-F238E27FC236}">
                <a16:creationId xmlns:a16="http://schemas.microsoft.com/office/drawing/2014/main" id="{EF42B0A0-9FF9-A9E2-5E9B-0807E22B43B4}"/>
              </a:ext>
            </a:extLst>
          </p:cNvPr>
          <p:cNvSpPr/>
          <p:nvPr>
            <p:custDataLst>
              <p:tags r:id="rId97"/>
            </p:custDataLst>
          </p:nvPr>
        </p:nvSpPr>
        <p:spPr bwMode="auto">
          <a:xfrm>
            <a:off x="5018087" y="3592512"/>
            <a:ext cx="3619500" cy="196850"/>
          </a:xfrm>
          <a:prstGeom prst="rightArrow">
            <a:avLst>
              <a:gd name="adj1" fmla="val 50000"/>
              <a:gd name="adj2" fmla="val 40660"/>
            </a:avLst>
          </a:prstGeom>
          <a:solidFill>
            <a:schemeClr val="accent1"/>
          </a:solidFill>
          <a:ln w="25400" cap="flat" cmpd="sng" algn="ctr">
            <a:no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Ligebenet trekant 119">
            <a:extLst>
              <a:ext uri="{FF2B5EF4-FFF2-40B4-BE49-F238E27FC236}">
                <a16:creationId xmlns:a16="http://schemas.microsoft.com/office/drawing/2014/main" id="{929FBB17-4C60-AAEA-64F2-3A53ECE0DE9D}"/>
              </a:ext>
            </a:extLst>
          </p:cNvPr>
          <p:cNvSpPr/>
          <p:nvPr>
            <p:custDataLst>
              <p:tags r:id="rId98"/>
            </p:custDataLst>
          </p:nvPr>
        </p:nvSpPr>
        <p:spPr bwMode="gray">
          <a:xfrm>
            <a:off x="7921625" y="30162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Ligebenet trekant 81"/>
          <p:cNvSpPr/>
          <p:nvPr>
            <p:custDataLst>
              <p:tags r:id="rId99"/>
            </p:custDataLst>
          </p:nvPr>
        </p:nvSpPr>
        <p:spPr bwMode="gray">
          <a:xfrm>
            <a:off x="6418263" y="30162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p:cNvSpPr/>
          <p:nvPr>
            <p:custDataLst>
              <p:tags r:id="rId100"/>
            </p:custDataLst>
          </p:nvPr>
        </p:nvSpPr>
        <p:spPr bwMode="gray">
          <a:xfrm>
            <a:off x="4852988" y="30162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24" name="Ligebenet trekant 123">
            <a:extLst>
              <a:ext uri="{FF2B5EF4-FFF2-40B4-BE49-F238E27FC236}">
                <a16:creationId xmlns:a16="http://schemas.microsoft.com/office/drawing/2014/main" id="{735E28E2-9859-70A3-111E-26A83CA2106B}"/>
              </a:ext>
            </a:extLst>
          </p:cNvPr>
          <p:cNvSpPr/>
          <p:nvPr>
            <p:custDataLst>
              <p:tags r:id="rId101"/>
            </p:custDataLst>
          </p:nvPr>
        </p:nvSpPr>
        <p:spPr bwMode="gray">
          <a:xfrm>
            <a:off x="7580313" y="5778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4" name="Ligebenet trekant 313"/>
          <p:cNvSpPr/>
          <p:nvPr>
            <p:custDataLst>
              <p:tags r:id="rId102"/>
            </p:custDataLst>
          </p:nvPr>
        </p:nvSpPr>
        <p:spPr bwMode="gray">
          <a:xfrm>
            <a:off x="3798888" y="301625"/>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68" name="Ligebenet trekant 267"/>
          <p:cNvSpPr/>
          <p:nvPr>
            <p:custDataLst>
              <p:tags r:id="rId103"/>
            </p:custDataLst>
          </p:nvPr>
        </p:nvSpPr>
        <p:spPr bwMode="gray">
          <a:xfrm>
            <a:off x="6727825" y="5778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Ligebenet trekant 16"/>
          <p:cNvSpPr/>
          <p:nvPr>
            <p:custDataLst>
              <p:tags r:id="rId104"/>
            </p:custDataLst>
          </p:nvPr>
        </p:nvSpPr>
        <p:spPr bwMode="gray">
          <a:xfrm>
            <a:off x="5194300" y="5778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6" name="Ligebenet trekant 225"/>
          <p:cNvSpPr/>
          <p:nvPr>
            <p:custDataLst>
              <p:tags r:id="rId105"/>
            </p:custDataLst>
          </p:nvPr>
        </p:nvSpPr>
        <p:spPr bwMode="gray">
          <a:xfrm>
            <a:off x="4140200" y="577850"/>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3" name="Rombe 22"/>
          <p:cNvSpPr/>
          <p:nvPr>
            <p:custDataLst>
              <p:tags r:id="rId106"/>
            </p:custDataLst>
          </p:nvPr>
        </p:nvSpPr>
        <p:spPr bwMode="gray">
          <a:xfrm>
            <a:off x="5611813" y="22399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46" name="Rombe 45"/>
          <p:cNvSpPr/>
          <p:nvPr>
            <p:custDataLst>
              <p:tags r:id="rId107"/>
            </p:custDataLst>
          </p:nvPr>
        </p:nvSpPr>
        <p:spPr bwMode="gray">
          <a:xfrm>
            <a:off x="4186238" y="32178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ombe 20"/>
          <p:cNvSpPr/>
          <p:nvPr>
            <p:custDataLst>
              <p:tags r:id="rId108"/>
            </p:custDataLst>
          </p:nvPr>
        </p:nvSpPr>
        <p:spPr bwMode="gray">
          <a:xfrm>
            <a:off x="5611813" y="104616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4" name="Rombe 23"/>
          <p:cNvSpPr/>
          <p:nvPr>
            <p:custDataLst>
              <p:tags r:id="rId109"/>
            </p:custDataLst>
          </p:nvPr>
        </p:nvSpPr>
        <p:spPr bwMode="gray">
          <a:xfrm>
            <a:off x="5611813" y="2892425"/>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0" name="Pladsholder til tekst 3"/>
          <p:cNvSpPr>
            <a:spLocks noGrp="1"/>
          </p:cNvSpPr>
          <p:nvPr>
            <p:custDataLst>
              <p:tags r:id="rId110"/>
            </p:custDataLst>
          </p:nvPr>
        </p:nvSpPr>
        <p:spPr bwMode="auto">
          <a:xfrm>
            <a:off x="395288" y="1371600"/>
            <a:ext cx="2241550" cy="3048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88"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2: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produktionsdata i regi af bekendtgørelse om  frisættelse af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håndtering af fortrolighed</a:t>
            </a:r>
          </a:p>
        </p:txBody>
      </p:sp>
      <p:sp useBgFill="1">
        <p:nvSpPr>
          <p:cNvPr id="151" name="Pladsholder til tekst 3"/>
          <p:cNvSpPr>
            <a:spLocks noGrp="1"/>
          </p:cNvSpPr>
          <p:nvPr>
            <p:custDataLst>
              <p:tags r:id="rId111"/>
            </p:custDataLst>
          </p:nvPr>
        </p:nvSpPr>
        <p:spPr bwMode="auto">
          <a:xfrm>
            <a:off x="7381875" y="1909763"/>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2" name="Pladsholder til tekst 3"/>
          <p:cNvSpPr>
            <a:spLocks noGrp="1"/>
          </p:cNvSpPr>
          <p:nvPr>
            <p:custDataLst>
              <p:tags r:id="rId112"/>
            </p:custDataLst>
          </p:nvPr>
        </p:nvSpPr>
        <p:spPr bwMode="auto">
          <a:xfrm>
            <a:off x="395288" y="2238375"/>
            <a:ext cx="23749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4</a:t>
            </a:r>
            <a:r>
              <a:rPr kumimoji="0" lang="da-DK" altLang="en-US" sz="60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frisættelse af øvrig relevant </a:t>
            </a: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i regi af elforsyningsloven (dvs. udover forbrugs- og produktionsdata)</a:t>
            </a:r>
          </a:p>
        </p:txBody>
      </p:sp>
      <p:sp useBgFill="1">
        <p:nvSpPr>
          <p:cNvPr id="153" name="Pladsholder til tekst 3"/>
          <p:cNvSpPr>
            <a:spLocks noGrp="1"/>
          </p:cNvSpPr>
          <p:nvPr>
            <p:custDataLst>
              <p:tags r:id="rId113"/>
            </p:custDataLst>
          </p:nvPr>
        </p:nvSpPr>
        <p:spPr bwMode="auto">
          <a:xfrm>
            <a:off x="7381875" y="1493838"/>
            <a:ext cx="615950" cy="106363"/>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7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rPr>
              <a:t>+ en gang årligt</a:t>
            </a:r>
          </a:p>
        </p:txBody>
      </p:sp>
      <p:sp>
        <p:nvSpPr>
          <p:cNvPr id="167" name="Pladsholder til tekst 3"/>
          <p:cNvSpPr>
            <a:spLocks noGrp="1"/>
          </p:cNvSpPr>
          <p:nvPr>
            <p:custDataLst>
              <p:tags r:id="rId114"/>
            </p:custDataLst>
          </p:nvPr>
        </p:nvSpPr>
        <p:spPr bwMode="auto">
          <a:xfrm>
            <a:off x="395288" y="2563813"/>
            <a:ext cx="211455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5</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af europæisk arbejde vedr.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kommunikationsprotokoller og standarder for tovejsladning</a:t>
            </a:r>
          </a:p>
        </p:txBody>
      </p:sp>
      <p:sp useBgFill="1">
        <p:nvSpPr>
          <p:cNvPr id="143" name="Pladsholder til tekst 3"/>
          <p:cNvSpPr>
            <a:spLocks noGrp="1"/>
          </p:cNvSpPr>
          <p:nvPr>
            <p:custDataLst>
              <p:tags r:id="rId115"/>
            </p:custDataLst>
          </p:nvPr>
        </p:nvSpPr>
        <p:spPr bwMode="auto">
          <a:xfrm>
            <a:off x="4648200" y="43815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1509DF53-7313-443B-B47D-4C0E6E342ACC}" type="datetime'''''''1''''''''0''-1''''''''1-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10-11-2025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9" name="Pladsholder til tekst 3"/>
          <p:cNvSpPr>
            <a:spLocks noGrp="1"/>
          </p:cNvSpPr>
          <p:nvPr>
            <p:custDataLst>
              <p:tags r:id="rId116"/>
            </p:custDataLst>
          </p:nvPr>
        </p:nvSpPr>
        <p:spPr bwMode="auto">
          <a:xfrm>
            <a:off x="395288" y="1044575"/>
            <a:ext cx="2057400"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1</a:t>
            </a: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til hensigtsmæssig og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automatiseret tildeling af direkte adgang til el-forbrugsmålere</a:t>
            </a:r>
          </a:p>
        </p:txBody>
      </p:sp>
      <p:sp useBgFill="1">
        <p:nvSpPr>
          <p:cNvPr id="210" name="Pladsholder til tekst 3"/>
          <p:cNvSpPr>
            <a:spLocks noGrp="1"/>
          </p:cNvSpPr>
          <p:nvPr>
            <p:custDataLst>
              <p:tags r:id="rId117"/>
            </p:custDataLst>
          </p:nvPr>
        </p:nvSpPr>
        <p:spPr bwMode="auto">
          <a:xfrm>
            <a:off x="6213475" y="43815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8A2F53CD-393C-4B2F-8839-AFDA1F9CFACD}" type="datetime'''''''''''1''9''-0''''''2''-''''2''0''2''''''''6'''''''''''''">
              <a:rPr lang="da-DK" altLang="en-US" sz="800" smtClean="0">
                <a:solidFill>
                  <a:srgbClr val="000000"/>
                </a:solidFill>
                <a:latin typeface="+mn-lt"/>
              </a:rPr>
              <a:pPr/>
              <a:t>19-02-2026</a:t>
            </a:fld>
            <a:endParaRPr kumimoji="0" lang="da-DK" sz="800" b="0" i="0" strike="noStrike" kern="1200" cap="none" spc="0" normalizeH="0" baseline="0" noProof="0" dirty="0">
              <a:ln>
                <a:noFill/>
              </a:ln>
              <a:solidFill>
                <a:srgbClr val="000000"/>
              </a:solidFill>
              <a:effectLst/>
              <a:uLnTx/>
              <a:uFillTx/>
              <a:latin typeface="+mn-lt"/>
            </a:endParaRPr>
          </a:p>
        </p:txBody>
      </p:sp>
      <p:sp useBgFill="1">
        <p:nvSpPr>
          <p:cNvPr id="118" name="Pladsholder til tekst 3">
            <a:extLst>
              <a:ext uri="{FF2B5EF4-FFF2-40B4-BE49-F238E27FC236}">
                <a16:creationId xmlns:a16="http://schemas.microsoft.com/office/drawing/2014/main" id="{7AB13704-9B33-A785-D50E-53DCCB9AC90E}"/>
              </a:ext>
            </a:extLst>
          </p:cNvPr>
          <p:cNvSpPr>
            <a:spLocks noGrp="1"/>
          </p:cNvSpPr>
          <p:nvPr>
            <p:custDataLst>
              <p:tags r:id="rId118"/>
            </p:custDataLst>
          </p:nvPr>
        </p:nvSpPr>
        <p:spPr bwMode="auto">
          <a:xfrm>
            <a:off x="7716838" y="43815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A8CC4DFE-D2CF-4406-860B-5CACEE6025BB}" type="datetime'2''''''7-''0''''''5''''''-''''''''20''''2''''''6'''''">
              <a:rPr lang="da-DK" altLang="en-US" sz="800" smtClean="0">
                <a:solidFill>
                  <a:srgbClr val="000000"/>
                </a:solidFill>
                <a:effectLst/>
                <a:latin typeface="+mn-lt"/>
              </a:rPr>
              <a:pPr/>
              <a:t>27-05-2026</a:t>
            </a:fld>
            <a:endParaRPr kumimoji="0" lang="da-DK" sz="800" b="0" i="0" strike="noStrike" kern="1200" cap="none" spc="0" normalizeH="0" baseline="0" noProof="0" dirty="0">
              <a:ln>
                <a:noFill/>
              </a:ln>
              <a:solidFill>
                <a:srgbClr val="000000"/>
              </a:solidFill>
              <a:effectLst/>
              <a:uLnTx/>
              <a:uFillTx/>
              <a:latin typeface="+mn-lt"/>
            </a:endParaRPr>
          </a:p>
        </p:txBody>
      </p:sp>
      <p:sp>
        <p:nvSpPr>
          <p:cNvPr id="6" name="Pladsholder til tekst 3"/>
          <p:cNvSpPr>
            <a:spLocks noGrp="1"/>
          </p:cNvSpPr>
          <p:nvPr>
            <p:custDataLst>
              <p:tags r:id="rId119"/>
            </p:custDataLst>
          </p:nvPr>
        </p:nvSpPr>
        <p:spPr bwMode="auto">
          <a:xfrm>
            <a:off x="395288" y="300038"/>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a:t>
            </a:r>
            <a:r>
              <a:rPr kumimoji="0" lang="da-DK" altLang="en-US" sz="825"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DUG’en</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13" name="Pladsholder til tekst 3"/>
          <p:cNvSpPr>
            <a:spLocks noGrp="1"/>
          </p:cNvSpPr>
          <p:nvPr>
            <p:custDataLst>
              <p:tags r:id="rId120"/>
            </p:custDataLst>
          </p:nvPr>
        </p:nvSpPr>
        <p:spPr bwMode="auto">
          <a:xfrm>
            <a:off x="395288" y="68263"/>
            <a:ext cx="1249363"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Tidsplan for el-DUG</a:t>
            </a:r>
            <a:endParaRPr kumimoji="0" lang="da-DK"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8" name="Pladsholder til tekst 3"/>
          <p:cNvSpPr>
            <a:spLocks noGrp="1"/>
          </p:cNvSpPr>
          <p:nvPr>
            <p:custDataLst>
              <p:tags r:id="rId121"/>
            </p:custDataLst>
          </p:nvPr>
        </p:nvSpPr>
        <p:spPr bwMode="auto">
          <a:xfrm>
            <a:off x="395288" y="811213"/>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rPr>
              <a:t>Leverancer</a:t>
            </a:r>
            <a:endParaRPr kumimoji="0" lang="da-DK" sz="825" b="0" i="0" u="none" strike="noStrike" kern="1200" cap="none" spc="0" normalizeH="0" baseline="0" noProof="0" dirty="0">
              <a:ln>
                <a:noFill/>
              </a:ln>
              <a:solidFill>
                <a:prstClr val="white"/>
              </a:solidFill>
              <a:effectLst/>
              <a:uLnTx/>
              <a:uFillTx/>
              <a:latin typeface="Arial"/>
              <a:ea typeface="Roboto" panose="02000000000000000000" pitchFamily="2" charset="0"/>
              <a:cs typeface="Segoe UI Semilight" panose="020B0402040204020203" pitchFamily="34" charset="0"/>
            </a:endParaRPr>
          </a:p>
        </p:txBody>
      </p:sp>
      <p:sp>
        <p:nvSpPr>
          <p:cNvPr id="170" name="Pladsholder til tekst 3"/>
          <p:cNvSpPr>
            <a:spLocks noGrp="1"/>
          </p:cNvSpPr>
          <p:nvPr>
            <p:custDataLst>
              <p:tags r:id="rId122"/>
            </p:custDataLst>
          </p:nvPr>
        </p:nvSpPr>
        <p:spPr bwMode="auto">
          <a:xfrm>
            <a:off x="395288" y="2890838"/>
            <a:ext cx="2397125" cy="219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83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 6</a:t>
            </a:r>
            <a:r>
              <a:rPr kumimoji="0" lang="da-DK" sz="83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t>
            </a:r>
            <a:r>
              <a:rPr kumimoji="0" lang="da-DK" sz="8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anbefalinger vedr. håndtering og kvalitetssikring af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stamdataregistre </a:t>
            </a:r>
          </a:p>
        </p:txBody>
      </p:sp>
      <p:sp>
        <p:nvSpPr>
          <p:cNvPr id="2" name="Pladsholder til tekst 3">
            <a:extLst>
              <a:ext uri="{FF2B5EF4-FFF2-40B4-BE49-F238E27FC236}">
                <a16:creationId xmlns:a16="http://schemas.microsoft.com/office/drawing/2014/main" id="{C33E095F-25CC-A83E-8A6D-E9D93AC0AB40}"/>
              </a:ext>
            </a:extLst>
          </p:cNvPr>
          <p:cNvSpPr>
            <a:spLocks noGrp="1"/>
          </p:cNvSpPr>
          <p:nvPr>
            <p:custDataLst>
              <p:tags r:id="rId123"/>
            </p:custDataLst>
          </p:nvPr>
        </p:nvSpPr>
        <p:spPr bwMode="auto">
          <a:xfrm>
            <a:off x="395288" y="3633788"/>
            <a:ext cx="2190750" cy="2143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defRPr/>
            </a:pPr>
            <a:r>
              <a:rPr lang="da-DK" sz="800" b="1" dirty="0">
                <a:solidFill>
                  <a:srgbClr val="000000"/>
                </a:solidFill>
                <a:latin typeface="Arial"/>
              </a:rPr>
              <a:t>Leverance 8</a:t>
            </a:r>
            <a:r>
              <a:rPr lang="da-DK" sz="600" dirty="0">
                <a:solidFill>
                  <a:srgbClr val="000000"/>
                </a:solidFill>
                <a:latin typeface="Arial"/>
              </a:rPr>
              <a:t>: Vurdering og evt. anbefalinger vedr. nye data-</a:t>
            </a:r>
          </a:p>
          <a:p>
            <a:pPr marL="0" indent="0">
              <a:spcBef>
                <a:spcPct val="0"/>
              </a:spcBef>
              <a:spcAft>
                <a:spcPct val="0"/>
              </a:spcAft>
              <a:buNone/>
              <a:defRPr/>
            </a:pPr>
            <a:r>
              <a:rPr lang="da-DK" sz="600" dirty="0">
                <a:solidFill>
                  <a:srgbClr val="000000"/>
                </a:solidFill>
                <a:latin typeface="Arial"/>
              </a:rPr>
              <a:t>behandlingsbeføjelser til Energinet</a:t>
            </a:r>
          </a:p>
        </p:txBody>
      </p:sp>
      <p:sp>
        <p:nvSpPr>
          <p:cNvPr id="171" name="Pladsholder til tekst 3"/>
          <p:cNvSpPr>
            <a:spLocks noGrp="1"/>
          </p:cNvSpPr>
          <p:nvPr>
            <p:custDataLst>
              <p:tags r:id="rId124"/>
            </p:custDataLst>
          </p:nvPr>
        </p:nvSpPr>
        <p:spPr bwMode="auto">
          <a:xfrm>
            <a:off x="3935413" y="71437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C0E095D9-0B3C-49ED-BBA9-CEEA09F552A0}" type="datetime'''2''''''5''''''-''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25-09-2025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useBgFill="1">
        <p:nvSpPr>
          <p:cNvPr id="312" name="Pladsholder til tekst 3"/>
          <p:cNvSpPr>
            <a:spLocks noGrp="1"/>
          </p:cNvSpPr>
          <p:nvPr>
            <p:custDataLst>
              <p:tags r:id="rId125"/>
            </p:custDataLst>
          </p:nvPr>
        </p:nvSpPr>
        <p:spPr bwMode="auto">
          <a:xfrm>
            <a:off x="3594100" y="438150"/>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fld id="{6F52025F-EE19-49A0-9F53-0E83AB3CFFB9}" type="datetime'0''3''''''''-0''''''9-''2''''0''2''5'''">
              <a:rPr kumimoji="0" lang="da-DK" altLang="en-US" sz="800" b="0" i="0" u="none" strike="noStrike" kern="1200" cap="none" spc="0" normalizeH="0" baseline="0" noProof="0" smtClean="0">
                <a:ln>
                  <a:noFill/>
                </a:ln>
                <a:solidFill>
                  <a:srgbClr val="000000"/>
                </a:solidFill>
                <a:effectLst/>
                <a:uLnTx/>
                <a:uFillTx/>
                <a:latin typeface="Arial"/>
                <a:ea typeface="+mn-ea"/>
                <a:cs typeface="Segoe UI Semilight" panose="020B0402040204020203" pitchFamily="34" charset="0"/>
              </a:rPr>
              <a:pPr marL="0" marR="0" lvl="0" indent="0" algn="l" defTabSz="818693" rtl="0" eaLnBrk="1" fontAlgn="auto" latinLnBrk="0" hangingPunct="1">
                <a:lnSpc>
                  <a:spcPct val="100000"/>
                </a:lnSpc>
                <a:spcBef>
                  <a:spcPct val="0"/>
                </a:spcBef>
                <a:spcAft>
                  <a:spcPct val="0"/>
                </a:spcAft>
                <a:buClrTx/>
                <a:buSzTx/>
                <a:buFont typeface="Arial" panose="020B0604020202020204" pitchFamily="34" charset="0"/>
                <a:buNone/>
                <a:tabLst/>
                <a:defRPr/>
              </a:pPr>
              <a:t>03-09-2025</a:t>
            </a:fld>
            <a:endParaRPr kumimoji="0" lang="da-DK" sz="800" b="0" i="0" u="none" strike="noStrike" kern="1200" cap="none" spc="0" normalizeH="0" baseline="0" noProof="0" dirty="0">
              <a:ln>
                <a:noFill/>
              </a:ln>
              <a:solidFill>
                <a:srgbClr val="000000"/>
              </a:solidFill>
              <a:effectLst/>
              <a:uLnTx/>
              <a:uFillTx/>
              <a:latin typeface="Arial"/>
              <a:ea typeface="+mn-ea"/>
              <a:cs typeface="Segoe UI Semilight" panose="020B0402040204020203" pitchFamily="34" charset="0"/>
            </a:endParaRPr>
          </a:p>
        </p:txBody>
      </p:sp>
      <p:sp>
        <p:nvSpPr>
          <p:cNvPr id="172" name="Pladsholder til tekst 3"/>
          <p:cNvSpPr>
            <a:spLocks noGrp="1"/>
          </p:cNvSpPr>
          <p:nvPr>
            <p:custDataLst>
              <p:tags r:id="rId126"/>
            </p:custDataLst>
          </p:nvPr>
        </p:nvSpPr>
        <p:spPr bwMode="auto">
          <a:xfrm>
            <a:off x="4989513" y="71437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7081F422-0781-4622-97AF-ABB4C4E7625E}" type="datetime'''''''02-''''''''''''''''''''''''12''-''''''20''2''''''5'''">
              <a:rPr lang="da-DK" altLang="en-US" sz="800" smtClean="0">
                <a:solidFill>
                  <a:srgbClr val="000000"/>
                </a:solidFill>
                <a:latin typeface="+mn-lt"/>
              </a:rPr>
              <a:pPr/>
              <a:t>02-12-2025</a:t>
            </a:fld>
            <a:endParaRPr kumimoji="0" lang="da-DK" sz="800" b="0" i="0" strike="noStrike" kern="1200" cap="none" spc="0" normalizeH="0" baseline="0" noProof="0" dirty="0">
              <a:ln>
                <a:noFill/>
              </a:ln>
              <a:solidFill>
                <a:srgbClr val="000000"/>
              </a:solidFill>
              <a:effectLst/>
              <a:uLnTx/>
              <a:uFillTx/>
              <a:latin typeface="+mn-lt"/>
            </a:endParaRPr>
          </a:p>
        </p:txBody>
      </p:sp>
      <p:sp>
        <p:nvSpPr>
          <p:cNvPr id="155" name="Pladsholder til tekst 3"/>
          <p:cNvSpPr>
            <a:spLocks noGrp="1"/>
          </p:cNvSpPr>
          <p:nvPr>
            <p:custDataLst>
              <p:tags r:id="rId127"/>
            </p:custDataLst>
          </p:nvPr>
        </p:nvSpPr>
        <p:spPr bwMode="auto">
          <a:xfrm>
            <a:off x="395288" y="576263"/>
            <a:ext cx="58737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Møder i FFD</a:t>
            </a:r>
            <a:endParaRPr kumimoji="0" lang="da-DK" sz="825"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endParaRPr>
          </a:p>
        </p:txBody>
      </p:sp>
      <p:sp>
        <p:nvSpPr>
          <p:cNvPr id="11" name="Pladsholder til tekst 3"/>
          <p:cNvSpPr>
            <a:spLocks noGrp="1"/>
          </p:cNvSpPr>
          <p:nvPr>
            <p:custDataLst>
              <p:tags r:id="rId128"/>
            </p:custDataLst>
          </p:nvPr>
        </p:nvSpPr>
        <p:spPr bwMode="auto">
          <a:xfrm>
            <a:off x="395288" y="1784350"/>
            <a:ext cx="220980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Leverance</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altLang="en-US" sz="825"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3</a:t>
            </a:r>
            <a:r>
              <a:rPr kumimoji="0" lang="da-DK" altLang="en-US" sz="1050" b="1"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Understøttelse  vedr. frisættelse af forbrugs- </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og produktionsdata i regi af  bekendtgørelse om frisættelse af</a:t>
            </a:r>
          </a:p>
          <a:p>
            <a:pPr marL="0" marR="0" lvl="0" indent="0" algn="l" defTabSz="1091563" rtl="0" eaLnBrk="1" fontAlgn="auto" latinLnBrk="0" hangingPunct="1">
              <a:lnSpc>
                <a:spcPct val="100000"/>
              </a:lnSpc>
              <a:spcBef>
                <a:spcPct val="0"/>
              </a:spcBef>
              <a:spcAft>
                <a:spcPct val="0"/>
              </a:spcAft>
              <a:buClrTx/>
              <a:buSzTx/>
              <a:buFont typeface="Arial" panose="020B0604020202020204" pitchFamily="34" charset="0"/>
              <a:buNone/>
              <a:tabLst/>
              <a:defRPr/>
            </a:pPr>
            <a:r>
              <a:rPr kumimoji="0" lang="da-DK" sz="600" b="0" i="0" u="none" strike="noStrike" kern="1200" cap="none" spc="0" normalizeH="0" baseline="0" noProof="0" dirty="0" err="1">
                <a:ln>
                  <a:noFill/>
                </a:ln>
                <a:solidFill>
                  <a:srgbClr val="000000"/>
                </a:solidFill>
                <a:effectLst/>
                <a:uLnTx/>
                <a:uFillTx/>
                <a:latin typeface="Arial"/>
                <a:ea typeface="Roboto" panose="02000000000000000000" pitchFamily="2" charset="0"/>
                <a:cs typeface="Segoe UI Semilight" panose="020B0402040204020203" pitchFamily="34" charset="0"/>
              </a:rPr>
              <a:t>Eldata</a:t>
            </a:r>
            <a:r>
              <a:rPr kumimoji="0" lang="da-DK" sz="600" b="0" i="0" u="none" strike="noStrike" kern="1200" cap="none" spc="0" normalizeH="0" baseline="0" noProof="0" dirty="0">
                <a:ln>
                  <a:noFill/>
                </a:ln>
                <a:solidFill>
                  <a:srgbClr val="000000"/>
                </a:solidFill>
                <a:effectLst/>
                <a:uLnTx/>
                <a:uFillTx/>
                <a:latin typeface="Arial"/>
                <a:ea typeface="Roboto" panose="02000000000000000000" pitchFamily="2" charset="0"/>
                <a:cs typeface="Segoe UI Semilight" panose="020B0402040204020203" pitchFamily="34" charset="0"/>
              </a:rPr>
              <a:t> – vurdering og brugerinddragelse</a:t>
            </a:r>
          </a:p>
        </p:txBody>
      </p:sp>
      <p:sp>
        <p:nvSpPr>
          <p:cNvPr id="202" name="Pladsholder til tekst 3"/>
          <p:cNvSpPr>
            <a:spLocks noGrp="1"/>
          </p:cNvSpPr>
          <p:nvPr>
            <p:custDataLst>
              <p:tags r:id="rId129"/>
            </p:custDataLst>
          </p:nvPr>
        </p:nvSpPr>
        <p:spPr bwMode="auto">
          <a:xfrm>
            <a:off x="6523038" y="71437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F40295D7-9831-4958-9D9A-E1E117CFD1A9}" type="datetime'1''1''''''''''-''''0''''''''''''''''3''-2''0''''''''26'">
              <a:rPr lang="da-DK" altLang="en-US" sz="800" smtClean="0">
                <a:solidFill>
                  <a:srgbClr val="000000"/>
                </a:solidFill>
                <a:latin typeface="+mn-lt"/>
              </a:rPr>
              <a:pPr/>
              <a:t>11-03-2026</a:t>
            </a:fld>
            <a:endParaRPr kumimoji="0" lang="da-DK" sz="800" b="0" i="0" strike="noStrike" kern="1200" cap="none" spc="0" normalizeH="0" baseline="0" noProof="0" dirty="0">
              <a:ln>
                <a:noFill/>
              </a:ln>
              <a:solidFill>
                <a:srgbClr val="000000"/>
              </a:solidFill>
              <a:effectLst/>
              <a:uLnTx/>
              <a:uFillTx/>
              <a:latin typeface="+mn-lt"/>
            </a:endParaRPr>
          </a:p>
        </p:txBody>
      </p:sp>
      <p:sp>
        <p:nvSpPr>
          <p:cNvPr id="122" name="Pladsholder til tekst 3">
            <a:extLst>
              <a:ext uri="{FF2B5EF4-FFF2-40B4-BE49-F238E27FC236}">
                <a16:creationId xmlns:a16="http://schemas.microsoft.com/office/drawing/2014/main" id="{FD1429FF-B174-68E1-4EC9-B52B0B7F1EED}"/>
              </a:ext>
            </a:extLst>
          </p:cNvPr>
          <p:cNvSpPr>
            <a:spLocks noGrp="1"/>
          </p:cNvSpPr>
          <p:nvPr>
            <p:custDataLst>
              <p:tags r:id="rId130"/>
            </p:custDataLst>
          </p:nvPr>
        </p:nvSpPr>
        <p:spPr bwMode="auto">
          <a:xfrm>
            <a:off x="7375525" y="714375"/>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defRPr/>
            </a:pPr>
            <a:fld id="{9E866ED0-6910-45E6-B771-BD913ED47555}" type="datetime'''''''''''''''''''''''0''5-0''''''''5''-2''''0''2''''6'''''''">
              <a:rPr lang="da-DK" altLang="en-US" sz="800" smtClean="0">
                <a:solidFill>
                  <a:srgbClr val="000000"/>
                </a:solidFill>
                <a:effectLst/>
                <a:latin typeface="+mn-lt"/>
              </a:rPr>
              <a:pPr/>
              <a:t>05-05-2026</a:t>
            </a:fld>
            <a:endParaRPr kumimoji="0" lang="da-DK" sz="800" b="0" i="0" strike="noStrike" kern="1200" cap="none" spc="0" normalizeH="0" baseline="0" noProof="0" dirty="0">
              <a:ln>
                <a:noFill/>
              </a:ln>
              <a:solidFill>
                <a:srgbClr val="000000"/>
              </a:solidFill>
              <a:effectLst/>
              <a:uLnTx/>
              <a:uFillTx/>
              <a:latin typeface="+mn-lt"/>
            </a:endParaRPr>
          </a:p>
        </p:txBody>
      </p:sp>
      <p:sp>
        <p:nvSpPr>
          <p:cNvPr id="173" name="Pladsholder til tekst 3"/>
          <p:cNvSpPr>
            <a:spLocks noGrp="1"/>
          </p:cNvSpPr>
          <p:nvPr>
            <p:custDataLst>
              <p:tags r:id="rId131"/>
            </p:custDataLst>
          </p:nvPr>
        </p:nvSpPr>
        <p:spPr bwMode="auto">
          <a:xfrm>
            <a:off x="395288" y="3217863"/>
            <a:ext cx="2081213" cy="3063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defRPr/>
            </a:pPr>
            <a:r>
              <a:rPr lang="da-DK" sz="800" b="1" dirty="0">
                <a:solidFill>
                  <a:srgbClr val="000000"/>
                </a:solidFill>
                <a:latin typeface="Arial"/>
              </a:rPr>
              <a:t>Leverance 7</a:t>
            </a:r>
            <a:r>
              <a:rPr lang="da-DK" sz="600" dirty="0">
                <a:solidFill>
                  <a:srgbClr val="000000"/>
                </a:solidFill>
                <a:latin typeface="Arial"/>
              </a:rPr>
              <a:t>: Anbefaling vedr. harmoniseret udstilling af </a:t>
            </a:r>
          </a:p>
          <a:p>
            <a:pPr marL="0" indent="0">
              <a:spcBef>
                <a:spcPct val="0"/>
              </a:spcBef>
              <a:spcAft>
                <a:spcPct val="0"/>
              </a:spcAft>
              <a:buNone/>
              <a:defRPr/>
            </a:pPr>
            <a:r>
              <a:rPr lang="da-DK" sz="600" dirty="0" err="1">
                <a:solidFill>
                  <a:srgbClr val="000000"/>
                </a:solidFill>
                <a:latin typeface="Arial"/>
              </a:rPr>
              <a:t>lokationsspecifikke</a:t>
            </a:r>
            <a:r>
              <a:rPr lang="da-DK" sz="600" dirty="0">
                <a:solidFill>
                  <a:srgbClr val="000000"/>
                </a:solidFill>
                <a:latin typeface="Arial"/>
              </a:rPr>
              <a:t> el-tariffer</a:t>
            </a:r>
          </a:p>
          <a:p>
            <a:pPr marL="0" lvl="0" indent="0">
              <a:spcBef>
                <a:spcPct val="0"/>
              </a:spcBef>
              <a:spcAft>
                <a:spcPct val="0"/>
              </a:spcAft>
              <a:buNone/>
              <a:defRPr/>
            </a:pPr>
            <a:endParaRPr kumimoji="0" lang="da-DK" sz="600" b="0" i="0" strike="noStrike" kern="1200" cap="none" spc="0" normalizeH="0" baseline="0" noProof="0" dirty="0">
              <a:ln>
                <a:noFill/>
              </a:ln>
              <a:solidFill>
                <a:srgbClr val="000000"/>
              </a:solidFill>
              <a:effectLst/>
              <a:uLnTx/>
              <a:uFillTx/>
              <a:latin typeface="+mn-lt"/>
            </a:endParaRPr>
          </a:p>
        </p:txBody>
      </p:sp>
      <p:sp>
        <p:nvSpPr>
          <p:cNvPr id="204" name="Afrundet rektangel 203"/>
          <p:cNvSpPr/>
          <p:nvPr/>
        </p:nvSpPr>
        <p:spPr>
          <a:xfrm>
            <a:off x="384001" y="4115286"/>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215" name="Rektangel 214"/>
          <p:cNvSpPr/>
          <p:nvPr/>
        </p:nvSpPr>
        <p:spPr>
          <a:xfrm>
            <a:off x="2778882" y="4372603"/>
            <a:ext cx="429926"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Møde</a:t>
            </a:r>
          </a:p>
        </p:txBody>
      </p:sp>
      <p:sp>
        <p:nvSpPr>
          <p:cNvPr id="181" name="Tekstfelt 180"/>
          <p:cNvSpPr txBox="1"/>
          <p:nvPr/>
        </p:nvSpPr>
        <p:spPr>
          <a:xfrm>
            <a:off x="866983" y="4061269"/>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igangsættes</a:t>
            </a:r>
          </a:p>
        </p:txBody>
      </p:sp>
      <p:sp>
        <p:nvSpPr>
          <p:cNvPr id="297" name="Rektangel 296"/>
          <p:cNvSpPr/>
          <p:nvPr/>
        </p:nvSpPr>
        <p:spPr>
          <a:xfrm>
            <a:off x="2172037" y="4125809"/>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98" name="Rektangel 297"/>
          <p:cNvSpPr/>
          <p:nvPr/>
        </p:nvSpPr>
        <p:spPr>
          <a:xfrm>
            <a:off x="2754190" y="4072603"/>
            <a:ext cx="1128835"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Leverance udarbejdes</a:t>
            </a:r>
          </a:p>
        </p:txBody>
      </p:sp>
      <p:sp>
        <p:nvSpPr>
          <p:cNvPr id="317" name="Ligebenet trekant 316"/>
          <p:cNvSpPr/>
          <p:nvPr/>
        </p:nvSpPr>
        <p:spPr>
          <a:xfrm>
            <a:off x="2392617" y="4419643"/>
            <a:ext cx="127103" cy="11367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20" name="Rombe 19"/>
          <p:cNvSpPr/>
          <p:nvPr/>
        </p:nvSpPr>
        <p:spPr>
          <a:xfrm>
            <a:off x="539552" y="4385059"/>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35" name="Tekstfelt 134"/>
          <p:cNvSpPr txBox="1"/>
          <p:nvPr/>
        </p:nvSpPr>
        <p:spPr>
          <a:xfrm>
            <a:off x="858783" y="4348540"/>
            <a:ext cx="1514475" cy="215444"/>
          </a:xfrm>
          <a:prstGeom prst="rect">
            <a:avLst/>
          </a:prstGeom>
          <a:noFill/>
        </p:spPr>
        <p:txBody>
          <a:bodyPr wrap="square" rtlCol="0">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srgbClr val="000000"/>
                </a:solidFill>
                <a:effectLst/>
                <a:uLnTx/>
                <a:uFillTx/>
                <a:latin typeface="Arial"/>
                <a:ea typeface="+mn-ea"/>
                <a:cs typeface="+mn-cs"/>
              </a:rPr>
              <a:t>Leverance afsluttes</a:t>
            </a:r>
          </a:p>
        </p:txBody>
      </p:sp>
      <p:sp>
        <p:nvSpPr>
          <p:cNvPr id="141" name="Rektangel 140"/>
          <p:cNvSpPr/>
          <p:nvPr/>
        </p:nvSpPr>
        <p:spPr>
          <a:xfrm>
            <a:off x="3979923" y="4137380"/>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8693"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a:ln>
                <a:noFill/>
              </a:ln>
              <a:solidFill>
                <a:prstClr val="white"/>
              </a:solidFill>
              <a:effectLst/>
              <a:uLnTx/>
              <a:uFillTx/>
              <a:latin typeface="Arial"/>
              <a:ea typeface="+mn-ea"/>
              <a:cs typeface="+mn-cs"/>
            </a:endParaRPr>
          </a:p>
        </p:txBody>
      </p:sp>
      <p:sp>
        <p:nvSpPr>
          <p:cNvPr id="142" name="Rektangel 141"/>
          <p:cNvSpPr/>
          <p:nvPr/>
        </p:nvSpPr>
        <p:spPr>
          <a:xfrm>
            <a:off x="4605338" y="4098695"/>
            <a:ext cx="768159" cy="207749"/>
          </a:xfrm>
          <a:prstGeom prst="rect">
            <a:avLst/>
          </a:prstGeom>
        </p:spPr>
        <p:txBody>
          <a:bodyPr wrap="none">
            <a:spAutoFit/>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kumimoji="0" lang="da-DK" sz="750" b="0" i="0" u="none" strike="noStrike" kern="1200" cap="none" spc="0" normalizeH="0" baseline="0" noProof="0" dirty="0">
                <a:ln>
                  <a:noFill/>
                </a:ln>
                <a:solidFill>
                  <a:srgbClr val="000000"/>
                </a:solidFill>
                <a:effectLst/>
                <a:uLnTx/>
                <a:uFillTx/>
                <a:latin typeface="Arial"/>
                <a:ea typeface="+mn-ea"/>
                <a:cs typeface="+mn-cs"/>
              </a:rPr>
              <a:t>Tidslinje uklar</a:t>
            </a:r>
          </a:p>
        </p:txBody>
      </p:sp>
    </p:spTree>
    <p:extLst>
      <p:ext uri="{BB962C8B-B14F-4D97-AF65-F5344CB8AC3E}">
        <p14:creationId xmlns:p14="http://schemas.microsoft.com/office/powerpoint/2010/main" val="210792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16.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FDP -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spTree>
    <p:extLst>
      <p:ext uri="{BB962C8B-B14F-4D97-AF65-F5344CB8AC3E}">
        <p14:creationId xmlns:p14="http://schemas.microsoft.com/office/powerpoint/2010/main" val="169559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16.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a:t> Vejledning</a:t>
            </a:r>
            <a:r>
              <a:rPr lang="da-DK" sz="900" b="1" i="1" dirty="0"/>
              <a:t>, </a:t>
            </a:r>
            <a:r>
              <a:rPr lang="da-DK" sz="900" i="1" dirty="0"/>
              <a:t>fra myndighedsside, fx ift. gældende regler i relevant sektorlovgivning</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a:t>
            </a:r>
            <a:r>
              <a:rPr lang="da-DK" sz="900" b="1" i="1" dirty="0"/>
              <a:t> </a:t>
            </a:r>
            <a:r>
              <a:rPr lang="da-DK" sz="900" i="1" dirty="0"/>
              <a:t>kan fx pege på, at der er grundlag for at udarbejde en eller flere konkrete anbefalings-leverancer.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1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61ACvAUloej_v2tUOr6s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aTYlJE0512D0H6lEcqeHr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_dzvY.6e_7oPWWzOT5w_W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phoNaW0UCwIbRd9BPELG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E0gpTfLTqcXLDndPQQAB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v_nLro72NIh8CJuliHKC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2eRs36y8i5No7rK9WHEO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yTGtbyzT97Bug58ggwXY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nnXhf15p2k42N96LqlLc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8LRYTPBl_BDdKc04yMKii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fR3aWqL13QOiD7lcPJGQe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IUYFWOm8xAzjz5iKmn7i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6zJRR0fV8qqvNh5cttyu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yfgIJQYtOF0EFEgKmPo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k98v1JSfRwC56hosIFxkC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opwj5c9_jnofG.QvYmD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R1w9uJrkQpczlLVE.YL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CvFGXAaNHhAwM2EQjEug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NThoKWYkrrCyqKxScmEb4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59oI5cvak.lBIzCHIrztW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JRYfNaTX5S0cJhj1p0FF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zMEWKn7xsItA85j.x1u1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RsvyuCpV8OO1Nd4PZ5dl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Sp6kPLMV20FXii1v_RCF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Ix1F98jhr9cm1nTGlNbVy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4YMbJZa8NeMVAC8dIG4C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Q.KX3Tu7c5DD49e5l3nm2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mgGFcduTJ9taC3zag1QdV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LzmC4GwZr_FsTRUKTEq8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cV63w9DQ5vwnOJHCaFC8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ZopTlbuX54N6TwOPVTld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CAAVR4a0CJ3FVMqi4xLEH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ymp2MKOh9tBWVx01HMkTO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KA.hLErXMVolLB.oh5X2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YkkiJvk5TyBp.qD9uxMg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PHTkRbxVzfgGv2IjGaB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sTUo1cn1v9QYbK09izM1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K6WsAXE45Aa3TZc24Wop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WrSvHNJ7BDl_APlrGRE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32hDEVFWsOFfVMgqEdP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Am4by1ybOXgXhlrkAPV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TlRqWW5mV0D.ovYgUFO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0WtG2EcM5cfhY6ZTYsqf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idiytjUGSuSJAksExw5D2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0oUxqWEaEYBIP1W0W1jB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4mt5lJaqpl21G9J1n3X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8wEROzE1RYM_1zDgtlc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ube.ENUOQu8h5hTC35j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vn3QJbLBkKrCa4wQ75_N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E7IECT4Wyfo3JO91w15h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I7cZZsJOpMjYBjXgh5p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eBTvHjZBO3uoDZyj0Xg_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WTfI_hiHu0YNPLHpECTv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dsEyG.NpibXnp5EMx7CRs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BHULpQ5uO_C.mOTyf5x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sZsEaEGLM_kuWe0cF3S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4tLajk11OJeNmvptBdOB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kh92M5Bp6Tfq.owLiwW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g77z2L1EqtEBA2juyECy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Ba5unfmwQpjo7pQKm7r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CeQOrqwVnn0MtVjT.6u9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bkRQvQSnSmt9aSQlkFws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MgokqIIczDbZA.dpGvI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m9gM0k6z7lwreGjDPKGv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JlfqNtWEZ7_TUQ.mIkG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U6ZQuo_XVe7Hez4AKhU4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6tRu7mZzcjpAQOW.h81w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5r85WBqhiMv1A295C_ob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2yh38zLARfPDkLlzBuUf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JM010AIlNERpKRXdb0l8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gybR0.iJvH8oTAdUiK3S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NksrFtluerpDRlSm_Lom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7tl5EmytyE9CA_fgDyN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BHQD22lgR1yKeDmUOr95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LYLvNzE6_hWilk7nE8h1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mFPlwwpMi64T6sEZ9hB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jmTqz2y0fpvMZfCMKMXY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GIP7od64Dy7DPiq4Y83q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HA.O5kHI71sLZNlamgsT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1fMK9.qv1aBucqpbU2JZ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ijZZtNgrBbN2EMQJ.s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lIJIcWdqyPk88v0SM4BC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9iVf.kBQ65XkzgLLXO8G2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1_Inf4OyDjQWRf8l0xBKz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xCXdJIceRspIwx0bHypa.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kHPQ6Ccg6X9U72mV7kQ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8C6CeTmYH.5j_WPd.k6c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Q2bFKhHG959z1wSxD64qk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6f6r4bEo2wHf19lF4jef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So5qE3JkOu.FvYn65bm_e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36FNRWFbyUNv4jUsXMyI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Vbk27Pbh4w_mr0EVbGts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3zZn18ZmCThLqLFjGTE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Z4izQlD.iDO245vLXH1v0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LPWlpGUrqSCTGCz7ZbBL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QQ76n7CurPjDAFkjkFg20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KnkDtMN6h.Ox1VWTztKV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SpWaCd2pj9RpzYUE_Sh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tAvVMD5LPeZwp8Dp.uV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1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6626</TotalTime>
  <Words>1418</Words>
  <Application>Microsoft Office PowerPoint</Application>
  <PresentationFormat>Skærmshow (16:9)</PresentationFormat>
  <Paragraphs>183</Paragraphs>
  <Slides>8</Slides>
  <Notes>0</Notes>
  <HiddenSlides>0</HiddenSlides>
  <MMClips>0</MMClips>
  <ScaleCrop>false</ScaleCrop>
  <HeadingPairs>
    <vt:vector size="8" baseType="variant">
      <vt:variant>
        <vt:lpstr>Benyttede skrifttyper</vt:lpstr>
      </vt:variant>
      <vt:variant>
        <vt:i4>8</vt:i4>
      </vt:variant>
      <vt:variant>
        <vt:lpstr>Tema</vt:lpstr>
      </vt:variant>
      <vt:variant>
        <vt:i4>10</vt:i4>
      </vt:variant>
      <vt:variant>
        <vt:lpstr>Integrerede OLE-servere</vt:lpstr>
      </vt:variant>
      <vt:variant>
        <vt:i4>1</vt:i4>
      </vt:variant>
      <vt:variant>
        <vt:lpstr>Slidetitler</vt:lpstr>
      </vt:variant>
      <vt:variant>
        <vt:i4>8</vt:i4>
      </vt:variant>
    </vt:vector>
  </HeadingPairs>
  <TitlesOfParts>
    <vt:vector size="27" baseType="lpstr">
      <vt:lpstr>Arial</vt:lpstr>
      <vt:lpstr>Barlow Light</vt:lpstr>
      <vt:lpstr>Calibri</vt:lpstr>
      <vt:lpstr>Courier New</vt:lpstr>
      <vt:lpstr>Roboto</vt:lpstr>
      <vt:lpstr>Segoe UI Semilight</vt:lpstr>
      <vt:lpstr>Segoe UI Symbol</vt:lpstr>
      <vt:lpstr>Wingdings</vt:lpstr>
      <vt:lpstr>Forsider</vt:lpstr>
      <vt:lpstr>Tekst</vt:lpstr>
      <vt:lpstr>Billeder og tabeller</vt:lpstr>
      <vt:lpstr>Faktabokse</vt:lpstr>
      <vt:lpstr>Faktacirkler</vt:lpstr>
      <vt:lpstr>Breaker, citat, pause og spørgsmål</vt:lpstr>
      <vt:lpstr>Tak for i dag</vt:lpstr>
      <vt:lpstr>2_Tekst</vt:lpstr>
      <vt:lpstr>3_Tekst</vt:lpstr>
      <vt:lpstr>1_Tekst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Stig Kjeldsen</cp:lastModifiedBy>
  <cp:revision>544</cp:revision>
  <dcterms:created xsi:type="dcterms:W3CDTF">2022-11-30T09:35:01Z</dcterms:created>
  <dcterms:modified xsi:type="dcterms:W3CDTF">2025-09-16T12:38:48Z</dcterms:modified>
</cp:coreProperties>
</file>